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303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304" r:id="rId33"/>
    <p:sldId id="287" r:id="rId34"/>
    <p:sldId id="288" r:id="rId3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FF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21" autoAdjust="0"/>
    <p:restoredTop sz="94660"/>
  </p:normalViewPr>
  <p:slideViewPr>
    <p:cSldViewPr snapToGrid="0">
      <p:cViewPr varScale="1">
        <p:scale>
          <a:sx n="71" d="100"/>
          <a:sy n="71" d="100"/>
        </p:scale>
        <p:origin x="5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40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D0409D-64D7-4E30-A6CA-39098FB680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0979906-5DE3-4907-BC88-F8C6659379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514D676-C9DD-4ED3-BDE1-48B46B7009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13C6-2592-4E51-AD29-E6B2A60D1CE7}" type="datetimeFigureOut">
              <a:rPr lang="pt-BR" smtClean="0"/>
              <a:t>12/02/2018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C042F0-D8FF-455F-B999-9CEC1C20E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AFDE8D7-C986-40BF-AB95-EF5D60EA1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CE19-8223-4016-BC5C-4710E49ED8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152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6BC61D7-B990-4AF1-9B0C-36F6730845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DF619D1A-11EB-40FD-B058-C8BD349EB1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C79DC30-0FAA-44F0-875A-224DE69660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13C6-2592-4E51-AD29-E6B2A60D1CE7}" type="datetimeFigureOut">
              <a:rPr lang="pt-BR" smtClean="0"/>
              <a:t>12/02/2018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8FD56DD-401B-48DE-8980-E730209D4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79ABAC0-01A8-40B2-BBE7-FCE59F955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CE19-8223-4016-BC5C-4710E49ED8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5200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8189174-ACEA-4220-B598-D3B7E2C6EC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836D902-FADE-4F7F-AC1C-3295ABCB05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477AC1A-A79E-4288-93EE-B36D5DCA95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13C6-2592-4E51-AD29-E6B2A60D1CE7}" type="datetimeFigureOut">
              <a:rPr lang="pt-BR" smtClean="0"/>
              <a:t>12/02/2018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7642C05-3475-46BB-8F9B-13BAFADED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D0D7F83-BCAE-481C-9A90-F1589017C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CE19-8223-4016-BC5C-4710E49ED8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262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692D02-E24F-451C-9BF7-07A3E9BB4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AF678B9-4699-44FF-93AA-420D8B5AF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7AF201F-4052-419B-8927-19AB19441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13C6-2592-4E51-AD29-E6B2A60D1CE7}" type="datetimeFigureOut">
              <a:rPr lang="pt-BR" smtClean="0"/>
              <a:t>12/02/2018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A97E488-B76B-4F0E-9F06-FE2BD42E9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2C3AC3-B187-43E3-96DB-041DF2D0C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CE19-8223-4016-BC5C-4710E49ED8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4868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EDF8E9-A268-42A5-8A3E-3A6680129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45BDB-2538-4CE0-9A94-21FCB69A19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66A80F3-6FF7-4CED-93F3-A454703F8E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13C6-2592-4E51-AD29-E6B2A60D1CE7}" type="datetimeFigureOut">
              <a:rPr lang="pt-BR" smtClean="0"/>
              <a:t>12/02/2018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F3719E-F6AD-4E1E-964E-38F1D6CED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3965426-181D-4E9E-8DEA-66B9A6D83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CE19-8223-4016-BC5C-4710E49ED8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58352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D570A3-C335-4E5D-8578-DDBE338D46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26D2F11-12B6-4C4A-8AB4-5CC62BA228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F0B8929-8FC4-4C46-BEEE-08960BF73C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FB4B28A-988D-44E0-ADFF-0C39DC64A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13C6-2592-4E51-AD29-E6B2A60D1CE7}" type="datetimeFigureOut">
              <a:rPr lang="pt-BR" smtClean="0"/>
              <a:t>12/02/2018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5A412BB-19E8-48A7-A959-6F6B98B72B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2CC3A45-6FD1-4CEF-ACE1-D3940C6F47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CE19-8223-4016-BC5C-4710E49ED8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04695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F639FB-88BD-436B-BCAF-5BFC3476C7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875C741-F45F-4FC4-9395-3200161FE3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588E9E2-81BD-4EFA-9115-E0D4830665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8A444001-8232-49CC-868C-8DD27A44FB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77266BFE-0A38-4A68-9CCD-D838215DE5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AEAE6A8C-8E49-4408-8099-47248A0E7C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13C6-2592-4E51-AD29-E6B2A60D1CE7}" type="datetimeFigureOut">
              <a:rPr lang="pt-BR" smtClean="0"/>
              <a:t>12/02/2018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3AFF9E8-1201-4054-A41E-30E0794FD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E08839D-A87A-433A-B932-DC59E798D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CE19-8223-4016-BC5C-4710E49ED8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2334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CAFAA7-2346-4D3A-B73D-115815AE6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FDD5AF60-F676-4F8F-B143-C5401D3087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13C6-2592-4E51-AD29-E6B2A60D1CE7}" type="datetimeFigureOut">
              <a:rPr lang="pt-BR" smtClean="0"/>
              <a:t>12/02/2018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EEB69FD-D8E2-4442-8BAE-8B4A9026D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BD7B9AEA-67EF-4710-B9CE-90087ECDE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CE19-8223-4016-BC5C-4710E49ED8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1736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361CB6B0-25DC-44B3-8E60-33BA41517F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13C6-2592-4E51-AD29-E6B2A60D1CE7}" type="datetimeFigureOut">
              <a:rPr lang="pt-BR" smtClean="0"/>
              <a:t>12/02/2018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B9FF65C2-ECA7-4F40-984F-E28B175C4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22EB28C0-E924-4764-8EBF-987B230F2A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CE19-8223-4016-BC5C-4710E49ED8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95577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F82CA9-BECF-496F-8843-69C2215E8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A821F0D-10B8-40D5-A203-0FEF33689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EBFD487-79FE-4CDA-8967-D62513BE2D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BF9E03D-B729-47A8-8BC9-A29A7DD0F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13C6-2592-4E51-AD29-E6B2A60D1CE7}" type="datetimeFigureOut">
              <a:rPr lang="pt-BR" smtClean="0"/>
              <a:t>12/02/2018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54F6B981-5689-4369-9724-BD7841EFD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BD03C51-3CD4-40FF-BD55-6F9B42626F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CE19-8223-4016-BC5C-4710E49ED8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84865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CB88C1-3486-48FE-94FD-843BC1227B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2A417ED-90AD-42D9-8F84-E1D2D92ADBB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051EFB24-FDD7-4B34-8055-C289812942C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81EB01C-A794-4D09-80D1-B55D3BB32C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3013C6-2592-4E51-AD29-E6B2A60D1CE7}" type="datetimeFigureOut">
              <a:rPr lang="pt-BR" smtClean="0"/>
              <a:t>12/02/2018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70C2E75-0A79-4862-A5A8-877FD2134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4D7DF2D-12B9-4522-875E-01228C513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8CE19-8223-4016-BC5C-4710E49ED8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0217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9720C40-AAC8-4BC4-9F8D-8D3B563E9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9DB24F2-F60D-4198-AC92-1EF7AFD355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D9C5AC6-E798-42FA-B28E-209853863C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3013C6-2592-4E51-AD29-E6B2A60D1CE7}" type="datetimeFigureOut">
              <a:rPr lang="pt-BR" smtClean="0"/>
              <a:t>12/02/2018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015E5002-7C47-4CCF-934F-8B733DF0882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19E3215-42B9-4C42-89D1-5282A996BA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8CE19-8223-4016-BC5C-4710E49ED8A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4373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ndtime.com/blog/preterism-what-is-it-is-it-scriptural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file:///D:\HELIO\IGREJA\0\SoScrip-EmCONSTRUCAO\EscatologiaEDispensacoes\FaltaCompletar\_NOLINK_|_IGNORE_|verse:52.1.10|modid:ltt2009" TargetMode="Externa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VLIDX:3|_VLVREF_" TargetMode="External"/><Relationship Id="rId2" Type="http://schemas.openxmlformats.org/officeDocument/2006/relationships/hyperlink" Target="VLIDX:2|_VLVREF_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file:///D:\HELIO\IGREJA\0\SoScrip-EmCONSTRUCAO\EscatologiaEDispensacoes\FaltaCompletar\_NOLINK_|_IGNORE_|VLIDX:3|verse:54.6.14|modid:ltt2009" TargetMode="Externa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orthforest.org/Eschatology/FullPreterismProblems.html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C7B997-B6E8-4837-B95F-990655F52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6733308"/>
          </a:xfrm>
        </p:spPr>
        <p:txBody>
          <a:bodyPr>
            <a:noAutofit/>
          </a:bodyPr>
          <a:lstStyle/>
          <a:p>
            <a:pPr marL="228600">
              <a:spcAft>
                <a:spcPts val="0"/>
              </a:spcAft>
            </a:pPr>
            <a:r>
              <a:rPr lang="pt-BR" b="1" u="sng" dirty="0">
                <a:solidFill>
                  <a:srgbClr val="C0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0. --&gt;&gt;</a:t>
            </a:r>
            <a:r>
              <a:rPr lang="pt-BR" sz="400" b="1" u="sng" dirty="0">
                <a:solidFill>
                  <a:srgbClr val="C0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 </a:t>
            </a:r>
            <a:r>
              <a:rPr lang="pt-BR" b="1" u="sng" baseline="30000" dirty="0">
                <a:solidFill>
                  <a:srgbClr val="C0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Preliminar 0:</a:t>
            </a:r>
            <a:r>
              <a:rPr lang="pt-BR" b="1" u="sng" dirty="0">
                <a:solidFill>
                  <a:srgbClr val="C0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  <a:t> Preterismo: Que é Isto? É Escriturístico?</a:t>
            </a:r>
            <a:br>
              <a:rPr lang="pt-BR" b="1" u="sng" dirty="0">
                <a:solidFill>
                  <a:srgbClr val="C00000"/>
                </a:solidFill>
                <a:effectLst/>
                <a:latin typeface="Wide Latin" panose="020A0A07050505020404" pitchFamily="18" charset="0"/>
                <a:ea typeface="Times New Roman" panose="02020603050405020304" pitchFamily="18" charset="0"/>
              </a:rPr>
            </a:br>
            <a:br>
              <a:rPr lang="pt-BR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Irwin </a:t>
            </a:r>
            <a:r>
              <a:rPr lang="pt-BR" sz="40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Baxter</a:t>
            </a:r>
            <a:br>
              <a:rPr lang="pt-BR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4000" u="sng" dirty="0">
                <a:solidFill>
                  <a:srgbClr val="0563C1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2"/>
              </a:rPr>
              <a:t>https://www.endtime.com/blog/preterism-what-is-it-is-it-scriptural/</a:t>
            </a:r>
            <a:endParaRPr lang="pt-BR" sz="40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F5DAEEF-9BA6-406F-B194-F299B08518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733308"/>
            <a:ext cx="9144000" cy="318655"/>
          </a:xfrm>
        </p:spPr>
        <p:txBody>
          <a:bodyPr>
            <a:normAutofit fontScale="85000" lnSpcReduction="20000"/>
          </a:bodyPr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86928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58169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4 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tronos, e </a:t>
            </a:r>
            <a:r>
              <a:rPr lang="x-none" sz="54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(os juízes)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assentaram sobre eles, 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poder de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julgamento lhes foi dado. 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almas daqueles tendo sido degolados- por- machado por causa do testemunho de Jesus, e por causa de a Palavra de Deus, e </a:t>
            </a:r>
            <a:r>
              <a:rPr lang="x-none" sz="54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(estes são)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os que não adoraram a </a:t>
            </a:r>
            <a:r>
              <a:rPr lang="x-none" sz="54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(primeira)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Besta- Feroz , nem a sua imagem, e não receberam a marca- sinal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dela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54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 Besta- Feroz)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sobre a testA deles, nem sobre a mãO </a:t>
            </a:r>
            <a:r>
              <a:rPr lang="x-none" sz="54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(direita)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deles. E viveram, e reinaram com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Cristo mil anos 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5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(Mas os demais dos mortos não reviveram, até que fossem completados os mil anos). Esta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ressurreição, a primeira.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pt-BR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...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endParaRPr lang="pt-BR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0642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70326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000" b="1" u="sng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0</a:t>
            </a:r>
            <a:r>
              <a:rPr lang="pt-PT" sz="4000" b="1" u="sng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.3. Destruindo A Base Central E Máxima Usada Por Todo O Preterismo: Quem É O "</a:t>
            </a:r>
            <a:r>
              <a:rPr lang="pt-PT" sz="4000" b="1" u="sng" dirty="0">
                <a:solidFill>
                  <a:srgbClr val="008000"/>
                </a:solidFill>
                <a:highlight>
                  <a:srgbClr val="FFFF00"/>
                </a:highlight>
                <a:latin typeface="Cambria" panose="02040503050406030204" pitchFamily="18" charset="0"/>
                <a:ea typeface="Times New Roman" panose="02020603050405020304" pitchFamily="18" charset="0"/>
              </a:rPr>
              <a:t>Ele</a:t>
            </a:r>
            <a:r>
              <a:rPr lang="pt-PT" sz="4000" b="1" u="sng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" De Dn 9:27?</a:t>
            </a:r>
            <a:endParaRPr lang="pt-BR" sz="40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r>
              <a:rPr lang="pt-BR" sz="2400" b="1" u="sng" dirty="0">
                <a:solidFill>
                  <a:srgbClr val="7DBA2C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Dn 9:21-27 </a:t>
            </a:r>
            <a:r>
              <a:rPr lang="pt-BR" sz="20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21 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pt-BR" sz="20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24 </a:t>
            </a:r>
            <a:r>
              <a:rPr lang="pt-BR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Setenta semanas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pt-BR" sz="2800" b="1" i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estão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pt-BR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determinadas sobre o teu povo</a:t>
            </a:r>
            <a:r>
              <a:rPr lang="pt-BR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sobre a tua santa cidade, para fazer cessar a transgressão, e para dar fim aos pecados, e </a:t>
            </a:r>
            <a:r>
              <a:rPr lang="pt-BR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para expiar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iniquidade, e trazer a justiça eterna, e selar a visão e a profecia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para ungir o Santíssimo</a:t>
            </a:r>
            <a:r>
              <a:rPr lang="pt-BR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4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0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25 </a:t>
            </a:r>
            <a:r>
              <a:rPr lang="pt-BR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Sabe e entende: </a:t>
            </a:r>
            <a:r>
              <a:rPr lang="pt-BR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desde a saída da ordem para restaurar, e para edificar a Jerusalém, até ao Messias, o Príncipe, </a:t>
            </a:r>
            <a:r>
              <a:rPr lang="pt-BR" sz="3600" b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pt-BR" sz="2800" b="1" i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haverá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pt-BR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sete semanas, e sessenta e duas semanas</a:t>
            </a:r>
            <a:r>
              <a:rPr lang="pt-BR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as ruas e o muro se reedificarão, mas em tempos angustiosos</a:t>
            </a:r>
            <a:r>
              <a:rPr lang="pt-BR" sz="24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20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b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24099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26 </a:t>
            </a:r>
            <a:r>
              <a:rPr lang="pt-BR" sz="36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depois das sessenta e duas semanas </a:t>
            </a:r>
            <a:r>
              <a:rPr lang="pt-BR" sz="3600" b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pt-BR" sz="3600" b="1" i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pt-BR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cortado- fora o Messias</a:t>
            </a:r>
            <a:r>
              <a:rPr lang="pt-BR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mas não por causa de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mesmo; e </a:t>
            </a:r>
            <a:r>
              <a:rPr lang="pt-BR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povo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pt-BR" sz="3600" b="1" u="sng" dirty="0">
                <a:solidFill>
                  <a:srgbClr val="DF0000"/>
                </a:solidFill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príncipe</a:t>
            </a:r>
            <a:r>
              <a:rPr lang="pt-BR" sz="3600" b="1" u="sng" dirty="0">
                <a:solidFill>
                  <a:srgbClr val="0000FF"/>
                </a:solidFill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u="sng" dirty="0">
                <a:solidFill>
                  <a:srgbClr val="DF0000"/>
                </a:solidFill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que há de vir,</a:t>
            </a:r>
            <a:r>
              <a:rPr lang="pt-BR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u="sng" dirty="0">
                <a:solidFill>
                  <a:srgbClr val="DF0000"/>
                </a:solidFill>
                <a:highlight>
                  <a:srgbClr val="00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destruirá a cidade e o santuário</a:t>
            </a:r>
            <a:r>
              <a:rPr lang="pt-BR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o </a:t>
            </a:r>
            <a:r>
              <a:rPr lang="pt-BR" sz="3600" b="1" dirty="0">
                <a:solidFill>
                  <a:srgbClr val="DF0000"/>
                </a:solidFill>
                <a:highlight>
                  <a:srgbClr val="00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seu fim </a:t>
            </a:r>
            <a:r>
              <a:rPr lang="pt-BR" sz="3600" b="1" u="sng" dirty="0">
                <a:solidFill>
                  <a:srgbClr val="808080"/>
                </a:solidFill>
                <a:highlight>
                  <a:srgbClr val="00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pt-BR" sz="3600" b="1" i="1" dirty="0">
                <a:solidFill>
                  <a:srgbClr val="808080"/>
                </a:solidFill>
                <a:highlight>
                  <a:srgbClr val="00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pt-BR" sz="3600" b="1" u="sng" dirty="0">
                <a:solidFill>
                  <a:srgbClr val="0000FF"/>
                </a:solidFill>
                <a:highlight>
                  <a:srgbClr val="00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pt-BR" sz="3600" b="1" dirty="0">
                <a:solidFill>
                  <a:srgbClr val="DF0000"/>
                </a:solidFill>
                <a:highlight>
                  <a:srgbClr val="00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 uma inundação</a:t>
            </a:r>
            <a:r>
              <a:rPr lang="pt-BR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e, até ao fim da guerra, </a:t>
            </a:r>
            <a:r>
              <a:rPr lang="pt-BR" sz="3600" b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pt-BR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estão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pt-BR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determinadas as </a:t>
            </a:r>
            <a:r>
              <a:rPr lang="pt-BR" sz="3600" b="1" dirty="0">
                <a:solidFill>
                  <a:srgbClr val="DF0000"/>
                </a:solidFill>
                <a:highlight>
                  <a:srgbClr val="00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assolações</a:t>
            </a:r>
            <a:r>
              <a:rPr lang="pt-BR" sz="36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27 </a:t>
            </a:r>
            <a:r>
              <a:rPr lang="pt-BR" sz="36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3600" b="1" u="sng" dirty="0">
                <a:solidFill>
                  <a:srgbClr val="DF0000"/>
                </a:solidFill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firmará aliança com </a:t>
            </a:r>
            <a:r>
              <a:rPr lang="pt-BR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muitos </a:t>
            </a:r>
            <a:r>
              <a:rPr lang="pt-BR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uma semana; e </a:t>
            </a:r>
            <a:r>
              <a:rPr lang="pt-BR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pt-BR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pt-BR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pt-BR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metade da semana </a:t>
            </a:r>
            <a:r>
              <a:rPr lang="pt-BR" sz="3600" b="1" dirty="0">
                <a:solidFill>
                  <a:srgbClr val="DF0000"/>
                </a:solidFill>
                <a:highlight>
                  <a:srgbClr val="00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fará cessar o sacrifício e a oblação</a:t>
            </a:r>
            <a:r>
              <a:rPr lang="pt-BR" sz="3600" b="1" dirty="0">
                <a:solidFill>
                  <a:srgbClr val="0000FF"/>
                </a:solidFill>
                <a:highlight>
                  <a:srgbClr val="00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e, </a:t>
            </a:r>
            <a:r>
              <a:rPr lang="pt-BR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causa do </a:t>
            </a:r>
            <a:r>
              <a:rPr lang="pt-BR" sz="3600" b="1" dirty="0">
                <a:solidFill>
                  <a:srgbClr val="DF0000"/>
                </a:solidFill>
                <a:highlight>
                  <a:srgbClr val="00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espalhamento das abominações</a:t>
            </a:r>
            <a:r>
              <a:rPr lang="pt-BR" sz="3600" b="1" dirty="0">
                <a:solidFill>
                  <a:srgbClr val="0000FF"/>
                </a:solidFill>
                <a:highlight>
                  <a:srgbClr val="00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3600" b="1" u="sng" dirty="0">
                <a:solidFill>
                  <a:srgbClr val="DF0000"/>
                </a:solidFill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u="sng" dirty="0">
                <a:solidFill>
                  <a:srgbClr val="808080"/>
                </a:solidFill>
                <a:highlight>
                  <a:srgbClr val="00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pt-BR" sz="3600" b="1" i="1" u="sng" dirty="0">
                <a:solidFill>
                  <a:srgbClr val="808080"/>
                </a:solidFill>
                <a:highlight>
                  <a:srgbClr val="00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sz="3600" b="1" u="sng" dirty="0">
                <a:solidFill>
                  <a:srgbClr val="0000FF"/>
                </a:solidFill>
                <a:highlight>
                  <a:srgbClr val="00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pt-BR" sz="3600" b="1" u="sng" dirty="0">
                <a:solidFill>
                  <a:srgbClr val="DF0000"/>
                </a:solidFill>
                <a:highlight>
                  <a:srgbClr val="00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fará assolada</a:t>
            </a:r>
            <a:r>
              <a:rPr lang="pt-BR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</a:t>
            </a:r>
            <a:r>
              <a:rPr lang="pt-BR" sz="3600" b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pt-BR" sz="3600" b="1" i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isso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pt-BR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até à consumação; e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i="1" u="sng" strike="sngStrike" baseline="-25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(finalmente)</a:t>
            </a:r>
            <a:r>
              <a:rPr lang="pt-BR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que </a:t>
            </a:r>
            <a:r>
              <a:rPr lang="pt-BR" sz="3600" b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pt-BR" sz="3600" b="1" i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pt-BR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determinado </a:t>
            </a:r>
            <a:r>
              <a:rPr lang="pt-BR" sz="3600" b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pt-BR" sz="3600" b="1" i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será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pt-BR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derramado sobre o </a:t>
            </a:r>
            <a:r>
              <a:rPr lang="pt-BR" sz="3600" b="1" u="sng" dirty="0">
                <a:solidFill>
                  <a:srgbClr val="DF0000"/>
                </a:solidFill>
                <a:highlight>
                  <a:srgbClr val="00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assolador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BR" sz="3600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endParaRPr lang="pt-BR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18650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 ensino central do preterismo é que o ato, em Daniel 9:27, de firmar uma aliança com muitos (</a:t>
            </a:r>
            <a:r>
              <a:rPr lang="pt-BR" sz="3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27 </a:t>
            </a:r>
            <a:r>
              <a:rPr lang="pt-BR" sz="36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3600" b="1" u="sng" dirty="0">
                <a:solidFill>
                  <a:srgbClr val="DF0000"/>
                </a:solidFill>
                <a:highlight>
                  <a:srgbClr val="FFFF00"/>
                </a:highlight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FIRMARÁ ALIANÇA </a:t>
            </a:r>
            <a:r>
              <a:rPr lang="pt-BR" sz="3600" b="1" dirty="0">
                <a:solidFill>
                  <a:srgbClr val="0070C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pt-BR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com </a:t>
            </a:r>
            <a:r>
              <a:rPr lang="pt-BR" sz="3600" b="1" u="sng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muitos </a:t>
            </a:r>
            <a:r>
              <a:rPr lang="pt-BR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 uma semana ...</a:t>
            </a:r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), </a:t>
            </a:r>
            <a:r>
              <a:rPr lang="pt-PT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já foi cumprido pelo ministério de </a:t>
            </a:r>
            <a:r>
              <a:rPr lang="pt-PT" sz="3600" b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Jesus Cristo</a:t>
            </a:r>
            <a:r>
              <a:rPr lang="pt-PT" sz="36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 não tem nada a ver com um futuro anticristo. </a:t>
            </a:r>
            <a:b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Preterismo também afirma que </a:t>
            </a:r>
            <a:r>
              <a:rPr lang="pt-PT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foi Jesus quem INTERROMPEU O SACRIFÍCIO DIÁRIO [do 2º Templo]</a:t>
            </a:r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PT" sz="36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**</a:t>
            </a:r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através do sacrifício de Si mesmo no Calvário (</a:t>
            </a:r>
            <a:r>
              <a:rPr lang="pt-BR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3600" b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pt-BR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pt-BR" sz="36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pt-BR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metade da semana FARÁ CESSAR O SACRIFÍCIO E A OBLAÇÃO </a:t>
            </a:r>
            <a:r>
              <a:rPr lang="pt-BR" sz="3600" b="1" dirty="0">
                <a:solidFill>
                  <a:srgbClr val="0070C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***</a:t>
            </a:r>
            <a:r>
              <a:rPr lang="pt-BR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  <a:b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Concluem, então, que </a:t>
            </a:r>
            <a:r>
              <a:rPr lang="pt-PT" sz="36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não há espaço entre a semana 69 da profecia de Daniel e a semana 70</a:t>
            </a:r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Assim, a 70ª semana já foi cumprida.</a:t>
            </a:r>
            <a:endParaRPr lang="pt-BR" sz="3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31843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Provemos que Jesus não é Aquele que </a:t>
            </a:r>
            <a:r>
              <a:rPr lang="pt-PT" sz="3200" b="1" baseline="30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*, **, ***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E o preterismo morre!</a:t>
            </a:r>
            <a:b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 o mesmo "ele" que deve firmar a aliança </a:t>
            </a:r>
            <a:r>
              <a:rPr lang="pt-PT" sz="3200" b="1" baseline="30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também fará cessar o sacrifício diário </a:t>
            </a:r>
            <a:r>
              <a:rPr lang="pt-PT" sz="3200" b="1" baseline="30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**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(rever Dn 9:27) e deve colocar a Abominação Desoladora </a:t>
            </a:r>
            <a:r>
              <a:rPr lang="pt-PT" sz="3200" b="1" baseline="300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***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(Mt 24:15 + Dn 9:30) </a:t>
            </a:r>
            <a:r>
              <a:rPr lang="pt-PT" sz="3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Mt 24;15 </a:t>
            </a:r>
            <a:r>
              <a:rPr lang="pt-BR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Quando, pois, virdes a </a:t>
            </a:r>
            <a:r>
              <a:rPr lang="pt-BR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abominação da desolação </a:t>
            </a:r>
            <a:r>
              <a:rPr lang="pt-BR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(aquela havendo sido falada através de Daniel, o profeta) </a:t>
            </a:r>
            <a:r>
              <a:rPr lang="pt-BR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tendo se postado n</a:t>
            </a:r>
            <a:r>
              <a:rPr lang="pt-BR" sz="3200" b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pt-BR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pt-BR" sz="32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lugar- santo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3200" b="1" i="1" u="sng" strike="sngStrike" baseline="-25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(do Templo)</a:t>
            </a:r>
            <a:r>
              <a:rPr lang="pt-BR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].</a:t>
            </a:r>
            <a:b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dirty="0">
                <a:solidFill>
                  <a:srgbClr val="8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"</a:t>
            </a:r>
            <a:r>
              <a:rPr lang="pt-BR" sz="3200" dirty="0">
                <a:solidFill>
                  <a:schemeClr val="accent4">
                    <a:lumMod val="75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Dn 9: 30 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e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ele voltará, e se indignará contra a santa aliança, e agirá, e voltará, e terá entendimento com aqueles </a:t>
            </a:r>
            <a:r>
              <a:rPr lang="pt-BR" sz="3200" b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pt-BR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(judeus apóstatas)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tiverem abandonado a santa aliança.</a:t>
            </a:r>
            <a:r>
              <a:rPr lang="pt-BR" sz="3200" b="1" dirty="0">
                <a:solidFill>
                  <a:srgbClr val="8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31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braços se erguerão em seu lugar, os quais profanarão o santuário </a:t>
            </a:r>
            <a:r>
              <a:rPr lang="pt-BR" sz="3200" b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pt-BR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fortaleza, e tirarão o </a:t>
            </a:r>
            <a:r>
              <a:rPr lang="pt-BR" sz="3200" b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pt-BR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sacrifício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contínuo, estabelecendo abominação desoladora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." </a:t>
            </a:r>
            <a:b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1431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575">
              <a:spcAft>
                <a:spcPts val="0"/>
              </a:spcAft>
            </a:pPr>
            <a:r>
              <a:rPr lang="pt-BR" sz="3200" dirty="0">
                <a:latin typeface="Times New Roman" panose="02020603050405020304" pitchFamily="18" charset="0"/>
                <a:ea typeface="Calibri" panose="020F0502020204030204" pitchFamily="34" charset="0"/>
              </a:rPr>
              <a:t>B) 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Daniel 11:30-31 nos diz </a:t>
            </a:r>
            <a:r>
              <a:rPr lang="pt-BR" sz="3200" b="1" dirty="0">
                <a:solidFill>
                  <a:srgbClr val="8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30 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Porque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virão contra ele navios de Quitim, que lhe causarão tristeza; e ele voltará, e se indignará contra a santa aliança, e agirá, e voltará, e terá entendimento com aqueles </a:t>
            </a:r>
            <a:r>
              <a:rPr lang="pt-BR" sz="3200" b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pt-BR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(judeus apóstatas)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tiverem abandonado a santa aliança.</a:t>
            </a:r>
            <a:r>
              <a:rPr lang="pt-BR" sz="3200" b="1" dirty="0">
                <a:solidFill>
                  <a:srgbClr val="8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31 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braços se erguerão em seu lugar, os quais profanarão o santuário </a:t>
            </a:r>
            <a:r>
              <a:rPr lang="pt-BR" sz="3200" b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pt-BR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fortaleza, e tirarão o </a:t>
            </a:r>
            <a:r>
              <a:rPr lang="pt-BR" sz="3200" b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pt-BR" sz="32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sacrifício</a:t>
            </a:r>
            <a:r>
              <a:rPr lang="pt-BR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pt-BR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contínuo, estabelecendo abominação desoladora.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Esta passagem, obviamente, não se refere ao Messias. Iria jamais o Messias "se indignar contra a santa aliança?" Iria Ele jamais "profanar o santuário e a fortaleza"? Obviamente, não!</a:t>
            </a:r>
            <a:b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6414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4800" b="1" u="sng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0</a:t>
            </a:r>
            <a:r>
              <a:rPr lang="pt-PT" sz="4800" b="1" u="sng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.4. "Esta Geração Não Passará"?</a:t>
            </a:r>
            <a:endParaRPr lang="pt-BR" sz="11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Mateus 24:34: "</a:t>
            </a:r>
            <a:r>
              <a:rPr lang="pt-PT" sz="32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Em verdade vos digo que </a:t>
            </a:r>
            <a:r>
              <a:rPr lang="pt-PT" sz="4000" b="1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de modo nenhum passe esta geração </a:t>
            </a:r>
            <a:r>
              <a:rPr lang="pt-PT" sz="4000" b="1" u="sng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até que</a:t>
            </a:r>
            <a:r>
              <a:rPr lang="pt-PT" sz="4000" b="1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todas- e- quaisquer destas coisas aconteçam</a:t>
            </a:r>
            <a:r>
              <a:rPr lang="pt-PT" sz="4000" dirty="0">
                <a:solidFill>
                  <a:srgbClr val="C0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.</a:t>
            </a:r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".</a:t>
            </a:r>
            <a:br>
              <a:rPr lang="pt-PT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Preteristas: "isso prova que essas profecias já foram cumpridas " </a:t>
            </a:r>
            <a:br>
              <a:rPr lang="pt-PT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Ora: </a:t>
            </a:r>
            <a:br>
              <a:rPr lang="pt-PT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 O contexto é diferente ≈ ao começarem a brotar folhinhas, "o verão está próximo" ≈ a geração que vir sinais de Mt 24 (abominação da desolação, no Templo) não passará até que toda a profecia seja cumprida.</a:t>
            </a:r>
            <a:endParaRPr lang="pt-BR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pt-BR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8721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PT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B) Responda: quando se cumpriu Mt 24:30-31</a:t>
            </a:r>
            <a:r>
              <a:rPr lang="pt-PT" sz="3600" b="1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???</a:t>
            </a:r>
            <a:r>
              <a:rPr lang="pt-PT" sz="36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x-none" sz="3200" b="1" dirty="0">
                <a:solidFill>
                  <a:srgbClr val="8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30 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E então aparecerá 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o sinal de o Filho do homem, no céu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; e, então, 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todas as tribos da terra baterão- nos- peitos- em- pesar e verão o Filho do homem vindo sobre as nuvens do céu, com poder e grande glória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.</a:t>
            </a:r>
            <a:r>
              <a:rPr lang="x-none" sz="3200" b="1" dirty="0">
                <a:solidFill>
                  <a:srgbClr val="8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31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E Ele enviará os Seus 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anjos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com grande clamor de uma trombeta; e eles </a:t>
            </a:r>
            <a:r>
              <a:rPr lang="x-none" sz="40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ajuntarão os eleitos dEle, para- fora- dos quatro ventos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, desde 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umas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extremidadeS d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os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céuS até 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outras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extremidadeS deleS.</a:t>
            </a:r>
            <a:endParaRPr lang="pt-BR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8239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69711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PT" sz="4000" b="1" u="sng" dirty="0">
                <a:solidFill>
                  <a:srgbClr val="538135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O julgamento de Jerusalém em 70 d.C. foi a Segunda Vinda [do Cristo]?</a:t>
            </a:r>
            <a:endParaRPr lang="pt-BR" sz="1600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Mt 24:30-31: </a:t>
            </a:r>
            <a:r>
              <a:rPr lang="x-none" sz="3200" b="1" dirty="0">
                <a:solidFill>
                  <a:srgbClr val="8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30 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 então aparecerá </a:t>
            </a:r>
            <a:r>
              <a:rPr lang="x-none" sz="3600" b="1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 sinal de o Filho do homem, no céu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 e, então, </a:t>
            </a:r>
            <a:r>
              <a:rPr lang="x-none" sz="3600" b="1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todas as tribos da terra baterão- nos- peitos- em- pesar e verão o Filho do homem vindo sobre as nuvens do céu, com poder e grande glória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x-none" sz="3200" b="1" dirty="0">
                <a:solidFill>
                  <a:srgbClr val="800000"/>
                </a:solidFill>
                <a:latin typeface="Segoe UI" panose="020B0502040204020203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31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E Ele enviará os Seus </a:t>
            </a:r>
            <a:r>
              <a:rPr lang="x-none" sz="3600" b="1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anjos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com grande clamor de uma trombeta; e eles </a:t>
            </a:r>
            <a:r>
              <a:rPr lang="x-none" sz="3600" b="1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ajuntarão os eleitos dEle, para- fora- dos quatro ventos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desde 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umas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extremidadeS d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os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céuS até 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outras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extremidadeS deleS</a:t>
            </a:r>
            <a:r>
              <a:rPr lang="pt-BR" sz="3200" dirty="0">
                <a:solidFill>
                  <a:srgbClr val="DF0000"/>
                </a:solidFill>
                <a:latin typeface="Kristen ITC" panose="03050502040202030202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Preteristas: "Tudo, tudinho aqui é alegórico! Jesus </a:t>
            </a:r>
            <a:r>
              <a:rPr lang="pt-PT" sz="3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já</a:t>
            </a:r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voltou em 70 d.C., só que de forma </a:t>
            </a:r>
            <a:r>
              <a:rPr lang="pt-PT" sz="36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INVISÍVEL!!!"</a:t>
            </a:r>
            <a:br>
              <a:rPr lang="pt-PT" sz="3200" u="sng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54332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5186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PT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Ué, Ap 1:7: </a:t>
            </a:r>
            <a:br>
              <a:rPr lang="pt-PT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pt-BR" sz="40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vede</a:t>
            </a:r>
            <a:r>
              <a:rPr lang="pt-BR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</a:t>
            </a:r>
            <a:r>
              <a:rPr lang="pt-BR" sz="4800" i="1" baseline="30000" dirty="0">
                <a:solidFill>
                  <a:srgbClr val="C55A11"/>
                </a:solidFill>
                <a:latin typeface="Gigi" panose="04040504061007020D02" pitchFamily="82" charset="0"/>
                <a:ea typeface="Times New Roman" panose="02020603050405020304" pitchFamily="18" charset="0"/>
              </a:rPr>
              <a:t>(a)</a:t>
            </a:r>
            <a:r>
              <a:rPr lang="pt-BR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que Ele </a:t>
            </a:r>
            <a:r>
              <a:rPr lang="x-none" sz="4000" i="1" strike="sngStrike" baseline="-25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(o Cristo)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vem </a:t>
            </a:r>
            <a:r>
              <a:rPr lang="pt-BR" sz="3600" i="1" u="sng" baseline="30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acompanhado</a:t>
            </a:r>
            <a:r>
              <a:rPr lang="pt-BR" sz="3600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</a:t>
            </a:r>
            <a:r>
              <a:rPr lang="x-none" sz="3600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com as nuvens </a:t>
            </a:r>
            <a:r>
              <a:rPr lang="pt-BR" sz="4800" i="1" u="sng" baseline="30000" dirty="0">
                <a:solidFill>
                  <a:srgbClr val="C55A11"/>
                </a:solidFill>
                <a:latin typeface="Gigi" panose="04040504061007020D02" pitchFamily="82" charset="0"/>
                <a:ea typeface="Times New Roman" panose="02020603050405020304" pitchFamily="18" charset="0"/>
              </a:rPr>
              <a:t>(b)</a:t>
            </a:r>
            <a:r>
              <a:rPr lang="pt-BR" sz="3600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," e "</a:t>
            </a:r>
            <a:r>
              <a:rPr lang="x-none" sz="40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O </a:t>
            </a:r>
            <a:r>
              <a:rPr lang="x-none" sz="40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verá</a:t>
            </a:r>
            <a:r>
              <a:rPr lang="x-none" sz="40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</a:t>
            </a:r>
            <a:r>
              <a:rPr lang="pt-BR" sz="4800" i="1" baseline="30000" dirty="0">
                <a:solidFill>
                  <a:srgbClr val="C55A11"/>
                </a:solidFill>
                <a:latin typeface="Gigi" panose="04040504061007020D02" pitchFamily="82" charset="0"/>
                <a:ea typeface="Times New Roman" panose="02020603050405020304" pitchFamily="18" charset="0"/>
              </a:rPr>
              <a:t>(a)</a:t>
            </a:r>
            <a:r>
              <a:rPr lang="pt-BR" sz="40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</a:t>
            </a:r>
            <a:r>
              <a:rPr lang="x-none" sz="40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todo</a:t>
            </a:r>
            <a:r>
              <a:rPr lang="x-none" sz="40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</a:t>
            </a:r>
            <a:r>
              <a:rPr lang="pt-BR" sz="4800" b="1" i="1" baseline="30000" dirty="0">
                <a:solidFill>
                  <a:srgbClr val="C55A11"/>
                </a:solidFill>
                <a:latin typeface="Gigi" panose="04040504061007020D02" pitchFamily="82" charset="0"/>
                <a:ea typeface="Times New Roman" panose="02020603050405020304" pitchFamily="18" charset="0"/>
              </a:rPr>
              <a:t>(c)</a:t>
            </a:r>
            <a:r>
              <a:rPr lang="pt-BR" sz="40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</a:t>
            </a:r>
            <a:r>
              <a:rPr lang="x-none" sz="40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olho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, e </a:t>
            </a:r>
            <a:r>
              <a:rPr lang="x-none" sz="40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[</a:t>
            </a:r>
            <a:r>
              <a:rPr lang="x-none" sz="4000" b="1" i="1" u="sng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O verão</a:t>
            </a:r>
            <a:r>
              <a:rPr lang="x-none" sz="40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]</a:t>
            </a:r>
            <a:r>
              <a:rPr lang="x-none" sz="40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 aqueles que O traspassaram </a:t>
            </a:r>
            <a:r>
              <a:rPr lang="pt-BR" sz="4800" b="1" i="1" baseline="30000" dirty="0">
                <a:solidFill>
                  <a:srgbClr val="C55A11"/>
                </a:solidFill>
                <a:latin typeface="Gigi" panose="04040504061007020D02" pitchFamily="82" charset="0"/>
                <a:ea typeface="Times New Roman" panose="02020603050405020304" pitchFamily="18" charset="0"/>
              </a:rPr>
              <a:t>(d)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;" e "</a:t>
            </a:r>
            <a:r>
              <a:rPr lang="x-none" sz="40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se baterão- nos- peitos- em- pesar, por causa dEle</a:t>
            </a:r>
            <a:r>
              <a:rPr lang="x-none" sz="4800" b="1" i="1" baseline="30000" dirty="0">
                <a:solidFill>
                  <a:srgbClr val="C55A11"/>
                </a:solidFill>
                <a:latin typeface="Gigi" panose="04040504061007020D02" pitchFamily="82" charset="0"/>
                <a:ea typeface="Times New Roman" panose="02020603050405020304" pitchFamily="18" charset="0"/>
              </a:rPr>
              <a:t>,</a:t>
            </a:r>
            <a:r>
              <a:rPr lang="pt-BR" sz="4800" b="1" i="1" baseline="30000" dirty="0">
                <a:solidFill>
                  <a:srgbClr val="C55A11"/>
                </a:solidFill>
                <a:latin typeface="Gigi" panose="04040504061007020D02" pitchFamily="82" charset="0"/>
                <a:ea typeface="Times New Roman" panose="02020603050405020304" pitchFamily="18" charset="0"/>
              </a:rPr>
              <a:t>(d)</a:t>
            </a:r>
            <a:r>
              <a:rPr lang="x-none" sz="40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" todas as tribos da terra </a:t>
            </a:r>
            <a:r>
              <a:rPr lang="pt-BR" sz="4800" b="1" i="1" baseline="30000" dirty="0">
                <a:solidFill>
                  <a:srgbClr val="C55A11"/>
                </a:solidFill>
                <a:latin typeface="Gigi" panose="04040504061007020D02" pitchFamily="82" charset="0"/>
                <a:ea typeface="Times New Roman" panose="02020603050405020304" pitchFamily="18" charset="0"/>
              </a:rPr>
              <a:t>(e)</a:t>
            </a:r>
            <a:r>
              <a:rPr lang="x-none" sz="40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. Sim. Amé</a:t>
            </a:r>
            <a:r>
              <a:rPr lang="pt-BR" sz="40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</a:rPr>
              <a:t>m.</a:t>
            </a:r>
            <a:r>
              <a:rPr lang="pt-PT" sz="40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endParaRPr lang="pt-BR" sz="16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lvl="0"/>
            <a:br>
              <a:rPr lang="pt-PT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Como é que </a:t>
            </a:r>
            <a:r>
              <a:rPr lang="pt-PT" sz="4000" b="1" dirty="0">
                <a:solidFill>
                  <a:schemeClr val="accent2">
                    <a:lumMod val="75000"/>
                  </a:schemeClr>
                </a:solidFill>
                <a:latin typeface="Gigi" panose="04040504061007020D02" pitchFamily="82" charset="0"/>
                <a:ea typeface="Times New Roman" panose="02020603050405020304" pitchFamily="18" charset="0"/>
              </a:rPr>
              <a:t>a,b,c,d,e</a:t>
            </a:r>
            <a:r>
              <a:rPr lang="pt-PT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foram </a:t>
            </a:r>
            <a:r>
              <a:rPr lang="pt-PT" sz="4000" i="1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cumpridos</a:t>
            </a:r>
            <a:r>
              <a:rPr lang="pt-PT" sz="40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em 70 d.C</a:t>
            </a:r>
            <a:r>
              <a:rPr lang="pt-PT" sz="4000" b="1" u="sng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.???.</a:t>
            </a:r>
            <a:endParaRPr lang="pt-BR" sz="1400" b="1" u="sng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endParaRPr lang="pt-BR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74594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0.1. Definições E Graus De Preterismo</a:t>
            </a:r>
          </a:p>
          <a:p>
            <a:pPr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0.2. Simples Crer E Literalismo Aniquilam Todo O Preterismo</a:t>
            </a:r>
          </a:p>
          <a:p>
            <a:pPr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0.3. Destruindo A Base Central E Máxima Usada Por Todo O Preterismo: Quem É O "Ele" De Dn 9:27?</a:t>
            </a:r>
          </a:p>
          <a:p>
            <a:pPr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0.4. "Esta Geração Não Passará"?</a:t>
            </a:r>
          </a:p>
          <a:p>
            <a:pPr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0.5. Foi Apocalipse Escrito Antes de 70 dC???</a:t>
            </a:r>
          </a:p>
          <a:p>
            <a:pPr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0.6. É A Grande Prostituta De Apocalipse 17 Jerusalém, Não Roma?</a:t>
            </a:r>
          </a:p>
          <a:p>
            <a:pPr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0.7 Hélio Responde Objeções "</a:t>
            </a:r>
            <a:r>
              <a:rPr lang="pt-BR" sz="3200" b="1" i="1" dirty="0">
                <a:latin typeface="Times New Roman" panose="02020603050405020304" pitchFamily="18" charset="0"/>
                <a:ea typeface="Calibri" panose="020F0502020204030204" pitchFamily="34" charset="0"/>
              </a:rPr>
              <a:t>Apocalipse Não Faz Nenhuma Menção da Destruição de Jerusalém e Seu Templo (portanto, foi escrito antes de 70 d.C.)</a:t>
            </a:r>
            <a:r>
              <a:rPr lang="pt-BR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"</a:t>
            </a:r>
          </a:p>
          <a:p>
            <a:pPr>
              <a:spcAft>
                <a:spcPts val="0"/>
              </a:spcAft>
            </a:pPr>
            <a:r>
              <a:rPr lang="pt-BR" sz="3200" b="1" dirty="0">
                <a:latin typeface="Times New Roman" panose="02020603050405020304" pitchFamily="18" charset="0"/>
                <a:ea typeface="Calibri" panose="020F0502020204030204" pitchFamily="34" charset="0"/>
              </a:rPr>
              <a:t>0.9. Problemas Com O Preterismo Pleno</a:t>
            </a:r>
          </a:p>
          <a:p>
            <a:pPr>
              <a:spcAft>
                <a:spcPts val="0"/>
              </a:spcAft>
            </a:pPr>
            <a:endParaRPr lang="pt-BR" sz="3200" b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5506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1E851802-A6BB-4BBF-829C-66ED27230CB4}"/>
              </a:ext>
            </a:extLst>
          </p:cNvPr>
          <p:cNvSpPr/>
          <p:nvPr/>
        </p:nvSpPr>
        <p:spPr>
          <a:xfrm>
            <a:off x="0" y="0"/>
            <a:ext cx="12192000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0.5. Foi Apocalipse Escrito Antes de 70 dC???</a:t>
            </a:r>
          </a:p>
          <a:p>
            <a:pPr>
              <a:spcAft>
                <a:spcPts val="0"/>
              </a:spcAft>
            </a:pPr>
            <a:r>
              <a:rPr lang="pt-P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Preteristas originais </a:t>
            </a:r>
            <a:r>
              <a:rPr lang="pt-PT" sz="28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(ICARomana, alegoristas amilenaristas, escondendo que são a Grande Protituta de Ap 17,18)</a:t>
            </a:r>
            <a:r>
              <a:rPr lang="pt-P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e preteristas descendentes ≈ "Apocalipse foi escrito no ano 68 ou 69 </a:t>
            </a:r>
            <a:r>
              <a:rPr lang="pt-PT" sz="28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(antes da destruição de Jerusalém; o Anticristo foi Nero; a Grande Prostituta foi </a:t>
            </a:r>
            <a:r>
              <a:rPr lang="pt-PT" sz="2800" u="sng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Jerusalém</a:t>
            </a:r>
            <a:r>
              <a:rPr lang="pt-PT" sz="28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sua destruição foi a profecia de Apocalipse.)</a:t>
            </a:r>
            <a:r>
              <a:rPr lang="pt-P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br>
              <a:rPr lang="pt-P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3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Evidências Externas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que Apoc. foi escrito em 96 d.C.: ensinos de: </a:t>
            </a:r>
            <a:endParaRPr lang="pt-B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80340">
              <a:spcAft>
                <a:spcPts val="0"/>
              </a:spcAft>
            </a:pP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PT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Irineu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[cerca 180 d.C.], aluno de Policarpo; </a:t>
            </a:r>
            <a:r>
              <a:rPr lang="en-CA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Clemente de Alexandria</a:t>
            </a:r>
            <a:r>
              <a:rPr lang="en-C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[entre 190 e 210 </a:t>
            </a:r>
            <a:r>
              <a:rPr lang="en-CA" sz="32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d.C.</a:t>
            </a:r>
            <a:r>
              <a:rPr lang="en-C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]</a:t>
            </a:r>
            <a:r>
              <a:rPr lang="en-CA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en-CA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PT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Victorinus de Petrovium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[cerca de 250 d.C.], </a:t>
            </a:r>
            <a:b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PT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Eusébio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[entre 312 e 324],</a:t>
            </a:r>
            <a:b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  <a:r>
              <a:rPr lang="pt-PT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Jerônimo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[entre 392 e 394].</a:t>
            </a:r>
            <a:endParaRPr lang="pt-B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PT" sz="3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Evidências Internas 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 que Apocalipse foi escrito bem depois de 70 d.C. </a:t>
            </a:r>
            <a:endParaRPr lang="pt-B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. Igreja de Éfeso (1:15) elogiada 61 d.C. mas repreéndida em Apoc.</a:t>
            </a:r>
            <a:b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. Laodiceia </a:t>
            </a:r>
            <a:r>
              <a:rPr lang="pt-PT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totalmente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destruida em 60 d.C., e riquíssima em Ap 3:17.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9440393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7586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0</a:t>
            </a:r>
            <a:r>
              <a:rPr lang="pt-PT" sz="3600" b="1" u="sng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.5. É Jerusalém </a:t>
            </a:r>
            <a:r>
              <a:rPr lang="pt-PT" sz="3600" b="1" u="sng" baseline="30000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(Não Roma) </a:t>
            </a:r>
            <a:r>
              <a:rPr lang="pt-PT" sz="3600" b="1" u="sng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A Grande Prostituta De Ap 17?</a:t>
            </a:r>
            <a:endParaRPr lang="pt-BR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Preteristas totais e parciais ≈ "Ap 1-19 (particularmente destruição da Babilônia) foi cumprido através da destruição de </a:t>
            </a:r>
            <a:r>
              <a:rPr lang="pt-PT" sz="32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Jerusalém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em 70 dC."</a:t>
            </a:r>
            <a:b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PT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Desprezais que a descrição da Grande Babilônia em Ap 17-18 </a:t>
            </a:r>
            <a:r>
              <a:rPr lang="pt-PT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(escrito em 96 d.C.!)  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parece </a:t>
            </a:r>
            <a:r>
              <a:rPr lang="pt-PT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muito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com a ICA</a:t>
            </a:r>
            <a:r>
              <a:rPr lang="pt-PT" sz="3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Romana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pt-PT" sz="32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[não com Jerusalém, não com sua destruição]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b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PT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 17:9 "</a:t>
            </a:r>
            <a:r>
              <a:rPr lang="x-none" sz="32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9 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aqui 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entendimento que 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está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tendo sabedoria: as sete cabeças </a:t>
            </a:r>
            <a:r>
              <a:rPr lang="x-none" sz="3600" i="1" strike="sngStrike" baseline="-25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(da primeira Besta- Feroz)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SETE MONTES </a:t>
            </a:r>
            <a:r>
              <a:rPr lang="x-none" sz="3200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são, onde a mulher assenta sobre eles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 </a:t>
            </a:r>
            <a:b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PT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Ap 17:4 "</a:t>
            </a:r>
            <a:r>
              <a:rPr lang="pt-BR" sz="32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...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a mulher estava 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vestida de </a:t>
            </a:r>
            <a:r>
              <a:rPr lang="x-none" sz="3600" b="1" dirty="0">
                <a:solidFill>
                  <a:srgbClr val="CC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púrpura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e de </a:t>
            </a:r>
            <a:r>
              <a:rPr lang="x-none" sz="3600" b="1" dirty="0">
                <a:solidFill>
                  <a:srgbClr val="F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escarlata</a:t>
            </a:r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": Bispos caracterizam-se por </a:t>
            </a:r>
            <a:r>
              <a:rPr lang="pt-PT" sz="3600" b="1" dirty="0">
                <a:solidFill>
                  <a:srgbClr val="CC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roxo</a:t>
            </a:r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cardeais por </a:t>
            </a:r>
            <a:r>
              <a:rPr lang="pt-PT" sz="36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vermelho</a:t>
            </a:r>
            <a:r>
              <a:rPr lang="pt-PT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4161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69095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PT" sz="3200" b="1" u="sng" dirty="0">
                <a:solidFill>
                  <a:srgbClr val="538135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O Homem do Pecado, Assentado no Templo?</a:t>
            </a:r>
            <a:br>
              <a:rPr lang="pt-PT" sz="3200" b="1" u="sng" dirty="0">
                <a:solidFill>
                  <a:srgbClr val="538135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</a:b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2Ts 2:3-4:     </a:t>
            </a:r>
            <a:r>
              <a:rPr lang="x-none" sz="3200" b="1" dirty="0">
                <a:solidFill>
                  <a:srgbClr val="8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3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ninguém vos engane, segundo nenhuma maneira. Porque 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não será assim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sem que haja vindo a retirada </a:t>
            </a:r>
            <a:r>
              <a:rPr lang="x-none" sz="3200" b="1" i="1" strike="sngStrike" baseline="-25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(dos crentes)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primeiramente, e </a:t>
            </a:r>
            <a:r>
              <a:rPr lang="x-none" sz="3200" b="1" i="1" strike="sngStrike" baseline="-25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(depois)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HAJA SIDO REVELADO O HOMEM DO PECADO, o filho da perdição,</a:t>
            </a:r>
            <a:r>
              <a:rPr lang="x-none" sz="3200" b="1" dirty="0">
                <a:solidFill>
                  <a:srgbClr val="80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4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Aquele 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está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opondo e se exaltando sobre tudo 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está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sendo chamado de Deus, ou 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sobre tudo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recebedor- de- devoção- religiosa; COM- O- PROPÓSITO- DE ELE, DENTRO DO LUGAR- SANTO </a:t>
            </a:r>
            <a:r>
              <a:rPr lang="x-none" sz="3200" b="1" i="1" strike="sngStrike" baseline="-25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(DO TEMPLO)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 DEUS, (COMO- SE- FOSSE DEUS) </a:t>
            </a:r>
            <a:r>
              <a:rPr lang="x-none" sz="3200" b="1" i="1" strike="sngStrike" baseline="-25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(VIR A)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 ASSENTAR, apresentando a si mesmo 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como</a:t>
            </a:r>
            <a:r>
              <a:rPr lang="x-none" sz="36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é Deus.</a:t>
            </a:r>
            <a:endParaRPr lang="pt-BR" sz="44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pt-BR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12680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Quem é esse homem do pecado? Quando isso aconteceu? </a:t>
            </a:r>
            <a:b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Futuristas:  "é O futuro Anticristo. Só será identificado quando firmar aliança de 7 anos, com muitos." </a:t>
            </a:r>
            <a:b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Preteristas: "foi Nero." Ridiculamente </a:t>
            </a:r>
            <a:r>
              <a:rPr lang="pt-PT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falso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pois Nero nunca entrou no Templo (!!!) </a:t>
            </a:r>
            <a:b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Esta profecia de 2Ts, obviamente, ainda não foi cumprida. Preterismo ("todas as profecias já foram cumpridas") é ridiculamente </a:t>
            </a:r>
            <a:r>
              <a:rPr lang="pt-PT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falso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b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884804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64325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0.7 Hélio Responde Objeções "</a:t>
            </a:r>
            <a:r>
              <a:rPr lang="pt-BR" sz="3600" b="1" i="1" u="sng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Apocalipse Não Faz Nenhuma Menção da Destruição de Jerusalém e Seu Templo </a:t>
            </a:r>
            <a:r>
              <a:rPr lang="pt-BR" sz="3600" b="1" i="1" u="sng" baseline="30000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(portanto, foi escrito antes de 70 d.C.)</a:t>
            </a:r>
            <a:r>
              <a:rPr lang="pt-BR" sz="3600" b="1" u="sng" baseline="30000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"</a:t>
            </a:r>
            <a:endParaRPr lang="pt-BR" sz="3600" b="1" u="sng" dirty="0">
              <a:solidFill>
                <a:srgbClr val="008000"/>
              </a:solidFill>
              <a:latin typeface="Cambria" panose="02040503050406030204" pitchFamily="18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(preteristas ≈ "e a medição do Templo em Ap 21:15-17 prova que ele ainda existia e era o 2º Templo; e a Grande Babilônia era Jerusalém; e todas as profecias já foram cumpridas")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b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Resposta:</a:t>
            </a:r>
            <a:endParaRPr lang="pt-BR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0) Antes de tudo, com todo cuidado e sinceridade, estude 0.2, 0.3, 0.5, e 0.6. Depois, estude de novo.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a) Aceitando que Deus assoprou as palavras em 96 d.C., somente 26 anos depois da destruição de Jerusalém, por que seria Deus obrigado a falar sobre aquele sofrimento já conhecido e na mente de todos???</a:t>
            </a:r>
            <a:endParaRPr lang="pt-BR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856782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7463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b) alguns estudiosos veem uma referência velada à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destruição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de Jerusalém em Ap 11:8, "</a:t>
            </a:r>
            <a:r>
              <a:rPr lang="x-none" sz="20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 os seus cadáveres </a:t>
            </a:r>
            <a:r>
              <a:rPr lang="x-none" sz="2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0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jazerão</a:t>
            </a:r>
            <a:r>
              <a:rPr lang="x-none" sz="20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0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sobre a rua larga </a:t>
            </a:r>
            <a:r>
              <a:rPr lang="x-none" sz="28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da grande cidade (a qual é chamada, espiritualmente, de Sodoma </a:t>
            </a:r>
            <a:r>
              <a:rPr lang="pt-BR" sz="28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* </a:t>
            </a:r>
            <a:r>
              <a:rPr lang="x-none" sz="28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 Egito</a:t>
            </a:r>
            <a:r>
              <a:rPr lang="pt-BR" sz="28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**</a:t>
            </a:r>
            <a:r>
              <a:rPr lang="x-none" sz="28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), onde também 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</a:t>
            </a:r>
            <a:r>
              <a:rPr lang="x-none" sz="28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nosso Senhor foi crucificado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", Sodoma relacionada com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destruição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pelo fogo, Egito com </a:t>
            </a:r>
            <a:r>
              <a:rPr lang="pt-BR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destruição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por pragas e afogamento nas águas.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Outro estudioso: "Como pode alguém imaginar que a visão [vista em Ap 11] significa que o Templo ainda estava de pé? Toda a cena é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no </a:t>
            </a:r>
            <a:r>
              <a:rPr lang="pt-BR" sz="32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céu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O Templo que é medido é o </a:t>
            </a:r>
            <a:r>
              <a:rPr lang="pt-BR" sz="32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celestial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(Ap 11:19; 15:5)."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2800" b="1" dirty="0">
                <a:solidFill>
                  <a:srgbClr val="7DBA2C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Ap 11:19 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foi aberto o lugar- santo de Deus, </a:t>
            </a:r>
            <a:r>
              <a:rPr lang="x-none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NO CÉU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;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e </a:t>
            </a:r>
            <a:r>
              <a:rPr lang="x-none" sz="28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foi vista a arca do Seu testamento ,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no Seu lugar- santo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 E houve relâmpagos, e vozes, e trovões, e um terremoto, e grande saraiva. </a:t>
            </a:r>
            <a:r>
              <a:rPr lang="x-none" sz="28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br>
              <a:rPr lang="x-none" sz="28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x-none" sz="2800" b="1" dirty="0">
                <a:solidFill>
                  <a:srgbClr val="7DBA2C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Ap 15:5 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E, depois disto, olhei, e </a:t>
            </a:r>
            <a:r>
              <a:rPr lang="x-none" sz="32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eis que foi aberto o lugar- santo do Tabernáculo do testemunho, </a:t>
            </a:r>
            <a:r>
              <a:rPr lang="x-none" sz="3200" b="1" u="sng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NO CÉU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</a:t>
            </a:r>
            <a:r>
              <a:rPr lang="x-none" sz="28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br>
              <a:rPr lang="x-none" sz="800" i="1" dirty="0">
                <a:solidFill>
                  <a:srgbClr val="464646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</a:b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345085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c) Usualmente, argumentos de silêncio são os mais fracos, não provam nada, no máximo podem ilustrar e reforçar uma prova que já foi feita (usando outras passagens da Bíblia, explícitas, claras, indiscutíveis.)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d) Por que há, em Apocalipse, uma carta escrita à Igreja em Esmirna, quando não há nenhum registro dela antes dos anos 80? Há muitos indícios de muitas igrejas antes do ano 70, e há muitos indícios da igreja de Esmirna depois dos anos 80, mas nenhum indício dela nos anos 60.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e) Se Apocalipse tivesse sido escrito </a:t>
            </a:r>
            <a:r>
              <a:rPr lang="pt-BR" sz="32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antes</a:t>
            </a: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 destruição de Jerusalém por Roma em 70 d.C., então ele teria sido escrito numa época em que Paulo ainda ministrava pessoalmente às 7 igrejas de Ap 2,3. Por que Paulo nunca censurou nenhuma dessas 7 igrejas pelo pleno desenvolvimento de coisas horríveis das quais Jesus as repreendeu em Apocalipse???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67593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138545"/>
            <a:ext cx="121920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f) O ministério de João nas igrejas na Ásia Menor só começou depois da destruição de Jerusalém. Até então ele ministrava em Jerusalém;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g) O confinamento de João na Ilha de Patmos se encaixa no padrão de Domiciano (reinou de 81 a 96 d.C.), não no de Nero (reinou de 54 a 68 d.C.), que mandava executar prisioneiros político- religiosos;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h) A perseguição de Nero aos cristãos estendeu-se apenas aos crentes em Roma e seus arredores; </a:t>
            </a: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200" strike="sngStrike" dirty="0">
                <a:latin typeface="Times New Roman" panose="02020603050405020304" pitchFamily="18" charset="0"/>
                <a:ea typeface="Times New Roman" panose="02020603050405020304" pitchFamily="18" charset="0"/>
              </a:rPr>
              <a:t>Cap. 0.8.</a:t>
            </a:r>
            <a:endParaRPr lang="pt-BR" sz="3200" strike="sngStrike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47814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PT" sz="3200" b="1" u="sng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0.9. Problemas Com O Preterismo Pleno</a:t>
            </a:r>
            <a:r>
              <a:rPr lang="pt-PT" sz="3200" b="1" dirty="0">
                <a:solidFill>
                  <a:srgbClr val="008000"/>
                </a:solidFill>
                <a:latin typeface="Cambria" panose="02040503050406030204" pitchFamily="18" charset="0"/>
                <a:ea typeface="Times New Roman" panose="02020603050405020304" pitchFamily="18" charset="0"/>
              </a:rPr>
              <a:t> </a:t>
            </a:r>
            <a:r>
              <a:rPr lang="pt-PT" sz="2400" dirty="0">
                <a:latin typeface="Cambria" panose="02040503050406030204" pitchFamily="18" charset="0"/>
                <a:ea typeface="Times New Roman" panose="02020603050405020304" pitchFamily="18" charset="0"/>
              </a:rPr>
              <a:t>("todas as profecias foram cumpridas: 2ª vinda, 1ª ressurreição, reino, eternidade")</a:t>
            </a:r>
          </a:p>
          <a:p>
            <a:pPr>
              <a:spcAft>
                <a:spcPts val="0"/>
              </a:spcAft>
            </a:pPr>
            <a:br>
              <a:rPr lang="pt-PT" sz="1600" dirty="0">
                <a:latin typeface="Cambria" panose="02040503050406030204" pitchFamily="18" charset="0"/>
                <a:ea typeface="Times New Roman" panose="02020603050405020304" pitchFamily="18" charset="0"/>
              </a:rPr>
            </a:b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PT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Trivializa a Segunda Vinda 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1Co 1: 8; </a:t>
            </a:r>
            <a:b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12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8) </a:t>
            </a:r>
            <a:r>
              <a:rPr lang="x-none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 Qual também vos confirmará até a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4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fim, 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4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para serdes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irrepreensíveis no dia de o nosso Senhor Jesus Cristo</a:t>
            </a:r>
            <a:r>
              <a:rPr lang="pt-BR" sz="1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 </a:t>
            </a:r>
            <a:r>
              <a:rPr lang="pt-B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(Um P.P. não tem aqui nenhuma abençoada promessa)</a:t>
            </a:r>
            <a:br>
              <a:rPr lang="pt-BR" sz="1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</a:br>
            <a:r>
              <a:rPr lang="pt-BR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   </a:t>
            </a:r>
            <a:r>
              <a:rPr lang="pt-PT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Arruina a doutrina da ressurreição 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1Co 15: 20,22-24;</a:t>
            </a:r>
            <a:b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12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20) </a:t>
            </a:r>
            <a:r>
              <a:rPr lang="x-none" sz="1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Mas, de fato, </a:t>
            </a:r>
            <a:r>
              <a:rPr lang="x-none" sz="1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1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</a:t>
            </a:r>
            <a:r>
              <a:rPr lang="x-none" sz="1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1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Cristo tem sido ressuscitado para- fora- de- entre </a:t>
            </a:r>
            <a:r>
              <a:rPr lang="x-none" sz="1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1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os</a:t>
            </a:r>
            <a:r>
              <a:rPr lang="x-none" sz="1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1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mortos, </a:t>
            </a:r>
            <a:r>
              <a:rPr lang="x-none" sz="1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1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</a:t>
            </a:r>
            <a:r>
              <a:rPr lang="x-none" sz="1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1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as primícias daqueles tendo sido adormecidos foi Ele feito.</a:t>
            </a:r>
            <a:r>
              <a:rPr lang="x-none" sz="12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   22) </a:t>
            </a:r>
            <a:r>
              <a:rPr lang="x-none" sz="1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Porque, assim como em Adão todos morrem, assim também </a:t>
            </a:r>
            <a:r>
              <a:rPr lang="x-none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em o Cristo todos serão vivificados</a:t>
            </a:r>
            <a:r>
              <a:rPr lang="x-none" sz="1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</a:t>
            </a:r>
            <a:r>
              <a:rPr lang="x-none" sz="12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   23) </a:t>
            </a:r>
            <a:r>
              <a:rPr lang="x-none" sz="1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Mas </a:t>
            </a:r>
            <a:r>
              <a:rPr lang="x-none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cada um dentro de sua própria ordem: Cristo, </a:t>
            </a:r>
            <a:r>
              <a:rPr lang="x-none" sz="2400" b="1" i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(que é)</a:t>
            </a:r>
            <a:r>
              <a:rPr lang="x-none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4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as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primícias; depois, aqueles 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4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que são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de 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4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Cristo, na Sua vinda;</a:t>
            </a:r>
            <a:r>
              <a:rPr lang="x-none" sz="1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   24) </a:t>
            </a:r>
            <a:r>
              <a:rPr lang="x-none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Depois, 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4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virá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o fim, quando Ele entregar o reinar a Deus</a:t>
            </a:r>
            <a:r>
              <a:rPr lang="x-none" sz="1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(a saber, a </a:t>
            </a:r>
            <a:r>
              <a:rPr lang="x-none" sz="1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1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</a:t>
            </a:r>
            <a:r>
              <a:rPr lang="x-none" sz="1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1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Pai), 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4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quando aniquilar todo 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4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império, e toda 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4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a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potestade e força</a:t>
            </a:r>
            <a:r>
              <a:rPr lang="x-none" sz="1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</a:t>
            </a:r>
            <a:r>
              <a:rPr lang="pt-BR" sz="1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</a:t>
            </a:r>
            <a:r>
              <a:rPr lang="pt-B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pt-BR" sz="1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P.P.s</a:t>
            </a:r>
            <a:r>
              <a:rPr lang="pt-BR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sem abençoada promessa)</a:t>
            </a:r>
            <a:br>
              <a:rPr lang="pt-BR" sz="1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</a:br>
            <a:br>
              <a:rPr lang="pt-BR" sz="1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</a:br>
            <a:r>
              <a:rPr lang="pt-BR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   </a:t>
            </a:r>
            <a:r>
              <a:rPr lang="pt-PT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Confunde o Propósito da Segunda Vinda 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He 9:28;</a:t>
            </a:r>
            <a:b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12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28) </a:t>
            </a:r>
            <a:r>
              <a:rPr lang="x-none" sz="1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Assim </a:t>
            </a:r>
            <a:r>
              <a:rPr lang="x-none" sz="1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1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também</a:t>
            </a:r>
            <a:r>
              <a:rPr lang="x-none" sz="1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1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o Cristo, uma- só- vez- por- todas havendo sido oferecido para de muitos </a:t>
            </a:r>
            <a:r>
              <a:rPr lang="x-none" sz="1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1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homens</a:t>
            </a:r>
            <a:r>
              <a:rPr lang="x-none" sz="1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1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carregar- para- cima  </a:t>
            </a:r>
            <a:r>
              <a:rPr lang="x-none" sz="1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1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os</a:t>
            </a:r>
            <a:r>
              <a:rPr lang="x-none" sz="1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1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pecados </a:t>
            </a:r>
            <a:r>
              <a:rPr lang="x-none" sz="1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1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deles</a:t>
            </a:r>
            <a:r>
              <a:rPr lang="x-none" sz="1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1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, </a:t>
            </a:r>
            <a:r>
              <a:rPr lang="x-none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d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4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a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segunda vez, à parte d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4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pecado 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4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deles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, aparecerá àqueles 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4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que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O 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4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estão</a:t>
            </a:r>
            <a:r>
              <a:rPr lang="x-none" sz="24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aplicadamente- esperando: para salvação</a:t>
            </a:r>
            <a:r>
              <a:rPr lang="x-none" sz="1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</a:t>
            </a:r>
            <a:r>
              <a:rPr lang="pt-BR" sz="1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</a:t>
            </a:r>
            <a:r>
              <a:rPr lang="pt-BR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pt-BR" sz="11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P.P.s</a:t>
            </a:r>
            <a:r>
              <a:rPr lang="pt-BR" sz="11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sem abençoada promessa)</a:t>
            </a:r>
            <a:endParaRPr lang="pt-BR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59166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PT" sz="32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Trivializa o julgamento de Deus sobre o pecado </a:t>
            </a:r>
            <a:r>
              <a:rPr lang="pt-PT" sz="32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Rm 1:18,32,5,20; 2:5,8-9</a:t>
            </a:r>
            <a:br>
              <a:rPr lang="pt-PT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2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18) 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Porque é manifesta 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a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ira de Deus, proveniente- de- junto- do céu, contra toda 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a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impiedade e injustiça d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os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homens, os quais a verdade 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estão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impedindo em injustiça.</a:t>
            </a:r>
            <a:r>
              <a:rPr lang="x-none" sz="2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   32) 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Os quais, o justo- julgamento de Deus havendo 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eles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conhecido ( que aqueles 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que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tais coisas 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estão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praticando dignos de morte são), não somente as fazem, mas também juntamente- 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com- outros-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pensam- bem daqueles 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que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as 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estão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fazendo.</a:t>
            </a:r>
            <a:r>
              <a:rPr lang="x-none" sz="2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   5) 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Por- operação- de Quem nós recebemos 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a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graça e 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apostolado, para dentro d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a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obediência d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a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fé entre todas as nações, para- benefício- de o Seu nome,</a:t>
            </a:r>
            <a:r>
              <a:rPr lang="x-none" sz="28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   20) 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Porque, desde 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a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criação d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mundo, as coisas invisíveis dEle são claramente vistas (sendo elas entendidas através das coisas criadas): 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a saber,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tanto o Seu eterno poder como 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a Sua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qualidade- de- Pessoa- da- Divindade. para ser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em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eles inescusáveis:</a:t>
            </a:r>
            <a:r>
              <a:rPr lang="pt-BR" sz="28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</a:t>
            </a:r>
            <a:r>
              <a:rPr lang="pt-BR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(Para o Preterista Pleno, aqui só há condenação para os judeus ímpios)</a:t>
            </a:r>
            <a:endParaRPr lang="pt-BR" sz="32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9239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65864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00"/>
              </a:spcBef>
              <a:spcAft>
                <a:spcPts val="0"/>
              </a:spcAft>
            </a:pPr>
            <a:r>
              <a:rPr lang="pt-PT" sz="72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0.1. Definições E Graus De Preterismo</a:t>
            </a:r>
            <a:endParaRPr lang="pt-BR" sz="2800" b="1" u="sng" dirty="0">
              <a:solidFill>
                <a:srgbClr val="538135"/>
              </a:solidFill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PT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pt-PT" sz="4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Preterismo Pleno</a:t>
            </a:r>
            <a:r>
              <a:rPr lang="pt-PT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 = "TODAS as profecias da 2ª vinda do Cristo e Ap. foram cumpridas no ano 70 dC </a:t>
            </a:r>
            <a:r>
              <a:rPr lang="pt-PT" sz="4400" baseline="30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(e Babilônia não é nossa amada Roma)</a:t>
            </a:r>
            <a:r>
              <a:rPr lang="pt-PT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".</a:t>
            </a:r>
            <a:br>
              <a:rPr lang="pt-PT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pt-PT" sz="44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Preterismo Parcial</a:t>
            </a:r>
            <a:r>
              <a:rPr lang="pt-PT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": "Quase todas as profecias já foram cumpridas, só faltam Ap 20 (Satanás aprisionado, trono branco), 21 e 22".</a:t>
            </a:r>
            <a:br>
              <a:rPr lang="pt-BR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14788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x-none" sz="3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5) 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Segundo, porém, a tua dureza e 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 teu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coração impenitente, entesouras para ti mesmo ira n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dia d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a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ira e d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a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manifestação do justo julgamento de Deus,</a:t>
            </a:r>
            <a:r>
              <a:rPr lang="x-none" sz="3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   8) 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Àqueles 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homens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, porém, que 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são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provenientes- de- dentro- de contenda e 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que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, de fato, 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estão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descrendo- desobedecendo à verdade mas 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estão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crendo- obedecendo à iniquidade: indignação e ira;</a:t>
            </a:r>
            <a:r>
              <a:rPr lang="x-none" sz="3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   9) </a:t>
            </a:r>
            <a:r>
              <a:rPr lang="x-none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​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tribulação e angústia sobre toda 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a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alma d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homem que 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está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fazendo 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mal , tanto (primeiramente) d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judeu, como- também d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6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</a:t>
            </a:r>
            <a:r>
              <a:rPr lang="x-none" sz="36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grego;</a:t>
            </a:r>
            <a:r>
              <a:rPr lang="pt-BR" sz="36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</a:t>
            </a:r>
            <a:r>
              <a:rPr lang="pt-BR" sz="12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(Para o Preterista Pleno, não mais há/haverá derramamento da ira de Deus, não há Julgamento do T. Branco, tudo terminou em 70 d.. Ou aqui só há condenação para os judeus ímpios)</a:t>
            </a:r>
            <a:endParaRPr lang="pt-BR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0479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76328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PT" sz="4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Redefine a palavra "Glória" </a:t>
            </a:r>
            <a:r>
              <a:rPr lang="pt-PT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Cl 3: 4; </a:t>
            </a:r>
            <a:br>
              <a:rPr lang="pt-PT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40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Quando o Cristo 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(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 Qual é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a nossa vida) </a:t>
            </a:r>
            <a:r>
              <a:rPr lang="x-none" sz="40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for manifesto, então, também *vós*, juntamente- com Ele sereis feitos manifestos, em glória.</a:t>
            </a:r>
            <a:r>
              <a:rPr lang="pt-BR" sz="44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pt-B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P.P.s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sem abençoada promessa. A glória do Cristo será invisível. A nossa também)</a:t>
            </a:r>
            <a:b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x-none" sz="24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</a:br>
            <a:r>
              <a:rPr lang="pt-PT" sz="4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Destrói a nossa esperança </a:t>
            </a:r>
            <a:r>
              <a:rPr lang="pt-PT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1Ts 1:10; </a:t>
            </a:r>
            <a:br>
              <a:rPr lang="pt-PT" sz="4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 para </a:t>
            </a:r>
            <a:r>
              <a:rPr lang="x-none" sz="40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esperar</a:t>
            </a:r>
            <a:r>
              <a:rPr lang="x-none" sz="40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  <a:hlinkClick r:id="rId2"/>
              </a:rPr>
              <a:t>[</a:t>
            </a:r>
            <a:r>
              <a:rPr lang="x-none" sz="4000" b="1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des</a:t>
            </a:r>
            <a:r>
              <a:rPr lang="x-none" sz="4000" b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  <a:hlinkClick r:id="rId2"/>
              </a:rPr>
              <a:t>]</a:t>
            </a:r>
            <a:r>
              <a:rPr lang="x-none" sz="4000" b="1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o Seu Filho proveniente- de- dentro- dos céus</a:t>
            </a:r>
            <a:r>
              <a:rPr lang="x-none" sz="40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(a Quem Ele ressuscitou para- fora- de- entre 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  <a:hlinkClick r:id="rId2"/>
              </a:rPr>
              <a:t>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os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  <a:hlinkClick r:id="rId2"/>
              </a:rPr>
              <a:t>]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mortos), 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  <a:hlinkClick r:id="rId2"/>
              </a:rPr>
              <a:t>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a saber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  <a:hlinkClick r:id="rId2"/>
              </a:rPr>
              <a:t>]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, Jesus, Aquele 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  <a:hlinkClick r:id="rId2"/>
              </a:rPr>
              <a:t>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que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  <a:hlinkClick r:id="rId2"/>
              </a:rPr>
              <a:t>]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nos 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  <a:hlinkClick r:id="rId2"/>
              </a:rPr>
              <a:t>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está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  <a:hlinkClick r:id="rId2"/>
              </a:rPr>
              <a:t>]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livrando para- longe- da ira 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  <a:hlinkClick r:id="rId2"/>
              </a:rPr>
              <a:t>[</a:t>
            </a:r>
            <a:r>
              <a:rPr lang="x-none" sz="32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que está</a:t>
            </a:r>
            <a:r>
              <a:rPr lang="x-none" sz="32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  <a:hlinkClick r:id="rId2"/>
              </a:rPr>
              <a:t>]</a:t>
            </a:r>
            <a:r>
              <a:rPr lang="x-none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vindo.</a:t>
            </a:r>
            <a:r>
              <a:rPr lang="pt-BR" sz="3200" dirty="0">
                <a:solidFill>
                  <a:srgbClr val="0000FF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pt-BR" sz="24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P.P.s</a:t>
            </a:r>
            <a:r>
              <a:rPr lang="pt-BR" sz="24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sem abençoada promessa)</a:t>
            </a:r>
            <a:br>
              <a:rPr lang="pt-BR" sz="2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PT" sz="44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14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20503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E4349A68-91EC-4E2E-B34A-99EC32B83328}"/>
              </a:ext>
            </a:extLst>
          </p:cNvPr>
          <p:cNvSpPr/>
          <p:nvPr/>
        </p:nvSpPr>
        <p:spPr>
          <a:xfrm>
            <a:off x="0" y="0"/>
            <a:ext cx="12192000" cy="68018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40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Ignora as próprias palavras de Jesus</a:t>
            </a:r>
            <a:r>
              <a:rPr lang="pt-PT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Mt 24:30-31;</a:t>
            </a:r>
            <a:br>
              <a:rPr lang="pt-PT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3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30) </a:t>
            </a:r>
            <a:r>
              <a:rPr lang="x-none" sz="36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 </a:t>
            </a:r>
            <a:r>
              <a:rPr lang="x-none" sz="3600" b="1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então aparecerá o sinal de o Filho do homem, no céu; e, então, todas as tribos da terra baterão- nos- peitos- em- pesar e verão o Filho do homem vindo sobre as nuvens do céu, com poder e grande glória</a:t>
            </a:r>
            <a:r>
              <a:rPr lang="x-none" sz="36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.</a:t>
            </a:r>
            <a:r>
              <a:rPr lang="x-none" sz="36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    </a:t>
            </a:r>
            <a:r>
              <a:rPr lang="x-none" sz="2000" b="1" dirty="0">
                <a:solidFill>
                  <a:srgbClr val="FF0000"/>
                </a:solidFill>
                <a:latin typeface="Segoe UI" panose="020B0502040204020203" pitchFamily="34" charset="0"/>
                <a:ea typeface="Times New Roman" panose="02020603050405020304" pitchFamily="18" charset="0"/>
              </a:rPr>
              <a:t>31) </a:t>
            </a:r>
            <a:r>
              <a:rPr lang="x-none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E Ele enviará os Seus anjos com grande clamor de uma trombeta; e eles ajuntarão os eleitos dEle, para- fora- dos quatro ventos, desde 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umas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extremidadeS d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os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céuS até 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[</a:t>
            </a:r>
            <a:r>
              <a:rPr lang="x-none" sz="2800" i="1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outras</a:t>
            </a:r>
            <a:r>
              <a:rPr lang="x-none" sz="2800" dirty="0">
                <a:solidFill>
                  <a:srgbClr val="80808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]</a:t>
            </a:r>
            <a:r>
              <a:rPr lang="x-none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 extremidadeS dele</a:t>
            </a:r>
            <a:r>
              <a:rPr lang="pt-BR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  <a:t>s. </a:t>
            </a:r>
            <a:br>
              <a:rPr lang="pt-BR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</a:br>
            <a:br>
              <a:rPr lang="pt-BR" sz="2800" dirty="0">
                <a:solidFill>
                  <a:srgbClr val="DF0000"/>
                </a:solidFill>
                <a:latin typeface="Kristen ITC" panose="03050502040202030202" pitchFamily="66" charset="0"/>
                <a:ea typeface="Times New Roman" panose="02020603050405020304" pitchFamily="18" charset="0"/>
                <a:cs typeface="Kristen ITC" panose="03050502040202030202" pitchFamily="66" charset="0"/>
              </a:rPr>
            </a:br>
            <a:r>
              <a:rPr lang="pt-BR" sz="2800" dirty="0"/>
              <a:t>(Veja nosso Cap. 23: talvez 1 ou outro verso de Mt 23,24 até possa ser visto como apontando para uma certa semelhança com a destruição de Jerusalém em 70 d.C., mas isso somente seria um TIPO da destruição plena e literal ao </a:t>
            </a:r>
            <a:r>
              <a:rPr lang="pt-BR" sz="2800" i="1" dirty="0"/>
              <a:t>finalzinho</a:t>
            </a:r>
            <a:r>
              <a:rPr lang="pt-BR" sz="2800" dirty="0"/>
              <a:t> da 70-SD, este é assunto </a:t>
            </a:r>
            <a:r>
              <a:rPr lang="pt-BR" sz="2800" i="1" dirty="0"/>
              <a:t>primário</a:t>
            </a:r>
            <a:r>
              <a:rPr lang="pt-BR" sz="2800" dirty="0"/>
              <a:t> de Mt 23,24. Não ignore nenhum verso, nem faça nenhum deles se referir somente a 70 d.C.)</a:t>
            </a:r>
          </a:p>
        </p:txBody>
      </p:sp>
    </p:spTree>
    <p:extLst>
      <p:ext uri="{BB962C8B-B14F-4D97-AF65-F5344CB8AC3E}">
        <p14:creationId xmlns:p14="http://schemas.microsoft.com/office/powerpoint/2010/main" val="24690999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600" b="1" dirty="0"/>
              <a:t>Tem maus efeitos secundários </a:t>
            </a:r>
            <a:r>
              <a:rPr lang="pt-PT" sz="3600" dirty="0"/>
              <a:t>1Co 11:26; 1Tm 6:14; (P.P.: "Se Cristo já voltou, por que celebrarmos Sua ceia?")</a:t>
            </a:r>
            <a:br>
              <a:rPr lang="pt-PT" sz="3600" dirty="0"/>
            </a:br>
            <a:r>
              <a:rPr lang="x-none" sz="3600" b="1" dirty="0">
                <a:solidFill>
                  <a:srgbClr val="0000FF"/>
                </a:solidFill>
                <a:hlinkClick r:id="rId2"/>
              </a:rPr>
              <a:t>1Co 11:26 </a:t>
            </a:r>
            <a:r>
              <a:rPr lang="x-none" sz="3600" dirty="0">
                <a:solidFill>
                  <a:srgbClr val="0000FF"/>
                </a:solidFill>
              </a:rPr>
              <a:t>Porque, todas- e- quaisquer- vezes que comais este pão e este cálice bebais, </a:t>
            </a:r>
            <a:r>
              <a:rPr lang="x-none" sz="3600" b="1" dirty="0">
                <a:solidFill>
                  <a:srgbClr val="0000FF"/>
                </a:solidFill>
              </a:rPr>
              <a:t>a morte de o Senhor proclamais, até que Ele venha</a:t>
            </a:r>
            <a:r>
              <a:rPr lang="x-none" sz="3600" dirty="0">
                <a:solidFill>
                  <a:srgbClr val="0000FF"/>
                </a:solidFill>
              </a:rPr>
              <a:t>.</a:t>
            </a:r>
            <a:r>
              <a:rPr lang="x-none" sz="3600" i="1" dirty="0">
                <a:solidFill>
                  <a:srgbClr val="0000FF"/>
                </a:solidFill>
              </a:rPr>
              <a:t> LTT</a:t>
            </a:r>
            <a:br>
              <a:rPr lang="x-none" sz="3600" i="1" dirty="0">
                <a:solidFill>
                  <a:srgbClr val="0000FF"/>
                </a:solidFill>
              </a:rPr>
            </a:br>
            <a:r>
              <a:rPr lang="x-none" sz="3600" b="1" dirty="0">
                <a:solidFill>
                  <a:srgbClr val="0000FF"/>
                </a:solidFill>
                <a:hlinkClick r:id="rId3"/>
              </a:rPr>
              <a:t>1Tm 6:14 </a:t>
            </a:r>
            <a:r>
              <a:rPr lang="x-none" sz="3600" b="1" dirty="0">
                <a:solidFill>
                  <a:srgbClr val="0000FF"/>
                </a:solidFill>
              </a:rPr>
              <a:t>Preservar</a:t>
            </a:r>
            <a:r>
              <a:rPr lang="x-none" sz="3600" b="1" dirty="0">
                <a:solidFill>
                  <a:srgbClr val="0000FF"/>
                </a:solidFill>
                <a:hlinkClick r:id="rId4"/>
              </a:rPr>
              <a:t>[</a:t>
            </a:r>
            <a:r>
              <a:rPr lang="x-none" sz="3600" b="1" i="1" dirty="0">
                <a:solidFill>
                  <a:srgbClr val="0000FF"/>
                </a:solidFill>
              </a:rPr>
              <a:t>es</a:t>
            </a:r>
            <a:r>
              <a:rPr lang="x-none" sz="3600" b="1" dirty="0">
                <a:solidFill>
                  <a:srgbClr val="0000FF"/>
                </a:solidFill>
                <a:hlinkClick r:id="rId4"/>
              </a:rPr>
              <a:t>]</a:t>
            </a:r>
            <a:r>
              <a:rPr lang="x-none" sz="3600" b="1" dirty="0">
                <a:solidFill>
                  <a:srgbClr val="0000FF"/>
                </a:solidFill>
              </a:rPr>
              <a:t>- e- obedecer</a:t>
            </a:r>
            <a:r>
              <a:rPr lang="x-none" sz="3600" b="1" dirty="0">
                <a:solidFill>
                  <a:srgbClr val="0000FF"/>
                </a:solidFill>
                <a:hlinkClick r:id="rId4"/>
              </a:rPr>
              <a:t>[</a:t>
            </a:r>
            <a:r>
              <a:rPr lang="x-none" sz="3600" b="1" i="1" dirty="0">
                <a:solidFill>
                  <a:srgbClr val="0000FF"/>
                </a:solidFill>
              </a:rPr>
              <a:t>es</a:t>
            </a:r>
            <a:r>
              <a:rPr lang="x-none" sz="3600" b="1" dirty="0">
                <a:solidFill>
                  <a:srgbClr val="0000FF"/>
                </a:solidFill>
                <a:hlinkClick r:id="rId4"/>
              </a:rPr>
              <a:t>]</a:t>
            </a:r>
            <a:r>
              <a:rPr lang="x-none" sz="3600" b="1" dirty="0">
                <a:solidFill>
                  <a:srgbClr val="0000FF"/>
                </a:solidFill>
              </a:rPr>
              <a:t> a o mandamento sem mácula, irrepreensível, até à aparição de </a:t>
            </a:r>
            <a:r>
              <a:rPr lang="x-none" sz="3600" b="1" dirty="0">
                <a:solidFill>
                  <a:srgbClr val="0000FF"/>
                </a:solidFill>
                <a:hlinkClick r:id="rId4"/>
              </a:rPr>
              <a:t>[</a:t>
            </a:r>
            <a:r>
              <a:rPr lang="x-none" sz="3600" b="1" i="1" dirty="0">
                <a:solidFill>
                  <a:srgbClr val="0000FF"/>
                </a:solidFill>
              </a:rPr>
              <a:t>o</a:t>
            </a:r>
            <a:r>
              <a:rPr lang="x-none" sz="3600" b="1" dirty="0">
                <a:solidFill>
                  <a:srgbClr val="0000FF"/>
                </a:solidFill>
                <a:hlinkClick r:id="rId4"/>
              </a:rPr>
              <a:t>]</a:t>
            </a:r>
            <a:r>
              <a:rPr lang="x-none" sz="3600" b="1" dirty="0">
                <a:solidFill>
                  <a:srgbClr val="0000FF"/>
                </a:solidFill>
              </a:rPr>
              <a:t> nosso Senhor Jesus Cristo</a:t>
            </a:r>
            <a:r>
              <a:rPr lang="x-none" sz="3600" dirty="0">
                <a:solidFill>
                  <a:srgbClr val="0000FF"/>
                </a:solidFill>
              </a:rPr>
              <a:t>,</a:t>
            </a:r>
            <a:r>
              <a:rPr lang="x-none" sz="3600" i="1" dirty="0">
                <a:solidFill>
                  <a:srgbClr val="0000FF"/>
                </a:solidFill>
              </a:rPr>
              <a:t> LTT</a:t>
            </a:r>
            <a:br>
              <a:rPr lang="x-none" sz="2800" i="1" dirty="0"/>
            </a:br>
            <a:r>
              <a:rPr lang="pt-PT" sz="2800" dirty="0"/>
              <a:t> </a:t>
            </a:r>
            <a:endParaRPr lang="pt-BR" sz="2800" dirty="0"/>
          </a:p>
          <a:p>
            <a:pPr algn="r">
              <a:spcAft>
                <a:spcPts val="0"/>
              </a:spcAft>
            </a:pPr>
            <a:endParaRPr lang="pt-BR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61470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PT" sz="3200" b="1" dirty="0"/>
              <a:t>Não é consistentemente literal </a:t>
            </a:r>
            <a:r>
              <a:rPr lang="pt-PT" sz="3200" dirty="0"/>
              <a:t>2Pe 3:10,12.</a:t>
            </a:r>
            <a:br>
              <a:rPr lang="pt-PT" sz="3200" dirty="0"/>
            </a:br>
            <a:r>
              <a:rPr lang="x-none" sz="3200" b="1" dirty="0">
                <a:solidFill>
                  <a:srgbClr val="0000FF"/>
                </a:solidFill>
              </a:rPr>
              <a:t>10) </a:t>
            </a:r>
            <a:r>
              <a:rPr lang="x-none" sz="3200" dirty="0">
                <a:solidFill>
                  <a:srgbClr val="0000FF"/>
                </a:solidFill>
              </a:rPr>
              <a:t>Mas virá </a:t>
            </a:r>
            <a:r>
              <a:rPr lang="x-none" sz="3200" b="1" dirty="0">
                <a:solidFill>
                  <a:srgbClr val="0000FF"/>
                </a:solidFill>
              </a:rPr>
              <a:t>o dia de [</a:t>
            </a:r>
            <a:r>
              <a:rPr lang="x-none" sz="3200" b="1" i="1" dirty="0">
                <a:solidFill>
                  <a:srgbClr val="0000FF"/>
                </a:solidFill>
              </a:rPr>
              <a:t>o</a:t>
            </a:r>
            <a:r>
              <a:rPr lang="x-none" sz="3200" b="1" dirty="0">
                <a:solidFill>
                  <a:srgbClr val="0000FF"/>
                </a:solidFill>
              </a:rPr>
              <a:t>] Senhor como [</a:t>
            </a:r>
            <a:r>
              <a:rPr lang="x-none" sz="3200" b="1" i="1" dirty="0">
                <a:solidFill>
                  <a:srgbClr val="0000FF"/>
                </a:solidFill>
              </a:rPr>
              <a:t>o</a:t>
            </a:r>
            <a:r>
              <a:rPr lang="x-none" sz="3200" b="1" dirty="0">
                <a:solidFill>
                  <a:srgbClr val="0000FF"/>
                </a:solidFill>
              </a:rPr>
              <a:t>] furtador n[</a:t>
            </a:r>
            <a:r>
              <a:rPr lang="x-none" sz="3200" b="1" i="1" dirty="0">
                <a:solidFill>
                  <a:srgbClr val="0000FF"/>
                </a:solidFill>
              </a:rPr>
              <a:t>a</a:t>
            </a:r>
            <a:r>
              <a:rPr lang="x-none" sz="3200" b="1" dirty="0">
                <a:solidFill>
                  <a:srgbClr val="0000FF"/>
                </a:solidFill>
              </a:rPr>
              <a:t>] noite; n[</a:t>
            </a:r>
            <a:r>
              <a:rPr lang="x-none" sz="3200" b="1" i="1" dirty="0">
                <a:solidFill>
                  <a:srgbClr val="0000FF"/>
                </a:solidFill>
              </a:rPr>
              <a:t>o</a:t>
            </a:r>
            <a:r>
              <a:rPr lang="x-none" sz="3200" b="1" dirty="0">
                <a:solidFill>
                  <a:srgbClr val="0000FF"/>
                </a:solidFill>
              </a:rPr>
              <a:t>] qual os céus com [</a:t>
            </a:r>
            <a:r>
              <a:rPr lang="x-none" sz="3200" b="1" i="1" dirty="0">
                <a:solidFill>
                  <a:srgbClr val="0000FF"/>
                </a:solidFill>
              </a:rPr>
              <a:t>grande</a:t>
            </a:r>
            <a:r>
              <a:rPr lang="x-none" sz="3200" b="1" dirty="0">
                <a:solidFill>
                  <a:srgbClr val="0000FF"/>
                </a:solidFill>
              </a:rPr>
              <a:t>] estrondo passarão, e [</a:t>
            </a:r>
            <a:r>
              <a:rPr lang="x-none" sz="3200" b="1" i="1" dirty="0">
                <a:solidFill>
                  <a:srgbClr val="0000FF"/>
                </a:solidFill>
              </a:rPr>
              <a:t>os</a:t>
            </a:r>
            <a:r>
              <a:rPr lang="x-none" sz="3200" b="1" dirty="0">
                <a:solidFill>
                  <a:srgbClr val="0000FF"/>
                </a:solidFill>
              </a:rPr>
              <a:t>] elementos, sendo incendiados, serão dissolvidos; e [</a:t>
            </a:r>
            <a:r>
              <a:rPr lang="x-none" sz="3200" b="1" i="1" dirty="0">
                <a:solidFill>
                  <a:srgbClr val="0000FF"/>
                </a:solidFill>
              </a:rPr>
              <a:t>a</a:t>
            </a:r>
            <a:r>
              <a:rPr lang="x-none" sz="3200" b="1" dirty="0">
                <a:solidFill>
                  <a:srgbClr val="0000FF"/>
                </a:solidFill>
              </a:rPr>
              <a:t>] terra e as obras que nela [</a:t>
            </a:r>
            <a:r>
              <a:rPr lang="x-none" sz="3200" b="1" i="1" dirty="0">
                <a:solidFill>
                  <a:srgbClr val="0000FF"/>
                </a:solidFill>
              </a:rPr>
              <a:t>há</a:t>
            </a:r>
            <a:r>
              <a:rPr lang="x-none" sz="3200" b="1" dirty="0">
                <a:solidFill>
                  <a:srgbClr val="0000FF"/>
                </a:solidFill>
              </a:rPr>
              <a:t>] serão completamente- queimadas</a:t>
            </a:r>
            <a:r>
              <a:rPr lang="x-none" sz="3200" dirty="0">
                <a:solidFill>
                  <a:srgbClr val="0000FF"/>
                </a:solidFill>
              </a:rPr>
              <a:t>.</a:t>
            </a:r>
            <a:r>
              <a:rPr lang="x-none" sz="3200" b="1" dirty="0">
                <a:solidFill>
                  <a:srgbClr val="0000FF"/>
                </a:solidFill>
              </a:rPr>
              <a:t>    12) Aguardando- em- expectativa e anelando- e apressando até à  vinda do dia de Deus, por causa d[</a:t>
            </a:r>
            <a:r>
              <a:rPr lang="x-none" sz="3200" b="1" i="1" dirty="0">
                <a:solidFill>
                  <a:srgbClr val="0000FF"/>
                </a:solidFill>
              </a:rPr>
              <a:t>o</a:t>
            </a:r>
            <a:r>
              <a:rPr lang="x-none" sz="3200" b="1" dirty="0">
                <a:solidFill>
                  <a:srgbClr val="0000FF"/>
                </a:solidFill>
              </a:rPr>
              <a:t>] qual [</a:t>
            </a:r>
            <a:r>
              <a:rPr lang="x-none" sz="3200" b="1" i="1" dirty="0">
                <a:solidFill>
                  <a:srgbClr val="0000FF"/>
                </a:solidFill>
              </a:rPr>
              <a:t>os</a:t>
            </a:r>
            <a:r>
              <a:rPr lang="x-none" sz="3200" b="1" dirty="0">
                <a:solidFill>
                  <a:srgbClr val="0000FF"/>
                </a:solidFill>
              </a:rPr>
              <a:t>] céus, estando em fogo, serão dissolvidos; e [</a:t>
            </a:r>
            <a:r>
              <a:rPr lang="x-none" sz="3200" b="1" i="1" dirty="0">
                <a:solidFill>
                  <a:srgbClr val="0000FF"/>
                </a:solidFill>
              </a:rPr>
              <a:t>os</a:t>
            </a:r>
            <a:r>
              <a:rPr lang="x-none" sz="3200" b="1" dirty="0">
                <a:solidFill>
                  <a:srgbClr val="0000FF"/>
                </a:solidFill>
              </a:rPr>
              <a:t>] elementoS, estando- sendo- incendiados, É  derretido- e- aniquilado?    </a:t>
            </a:r>
            <a:endParaRPr lang="pt-BR" sz="3200" dirty="0">
              <a:solidFill>
                <a:srgbClr val="0000FF"/>
              </a:solidFill>
            </a:endParaRPr>
          </a:p>
          <a:p>
            <a:r>
              <a:rPr lang="pt-BR" sz="3200" dirty="0"/>
              <a:t>(Ó Preterista Pleno: isto não pode ser literalmente aplicado a 70 d.C. Pode ao dia da destruição do atual universo e criação de novo. Por que você não quer ser literal aqui?)</a:t>
            </a:r>
            <a:br>
              <a:rPr lang="pt-BR" sz="3200" dirty="0"/>
            </a:br>
            <a:br>
              <a:rPr lang="pt-BR" sz="3200" dirty="0"/>
            </a:br>
            <a:r>
              <a:rPr lang="pt-PT" sz="3200" dirty="0"/>
              <a:t>Ver mais em </a:t>
            </a:r>
            <a:r>
              <a:rPr lang="pt-PT" sz="3200" u="sng" dirty="0">
                <a:hlinkClick r:id="rId2"/>
              </a:rPr>
              <a:t>http://www.northforest.org/Eschatology/FullPreterismProblems.html</a:t>
            </a:r>
            <a:endParaRPr lang="pt-BR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5974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71711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BR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pt-PT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.2. Simples Crer E Literalismo Aniquilam Todo O Preterismo</a:t>
            </a:r>
            <a:br>
              <a:rPr lang="pt-PT" sz="3600" b="1" u="sng" dirty="0">
                <a:solidFill>
                  <a:srgbClr val="008000"/>
                </a:solidFill>
                <a:effectLst/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t-P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Ap 9:15-16 = guerra que matará um 1/3 da humanidade... Quando foi isso? </a:t>
            </a:r>
            <a:r>
              <a:rPr lang="pt-PT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x-none" sz="28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15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foram soltos os quatro anjos, 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fim de que matem um terço dos homens</a:t>
            </a:r>
            <a:r>
              <a:rPr lang="x-none" sz="36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...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pt-PT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br>
              <a:rPr lang="pt-PT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PT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Ap 11: 1-2 = Jerusalém será pisada pelos gentios durante </a:t>
            </a:r>
            <a:r>
              <a:rPr lang="pt-PT" sz="3200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42 meses</a:t>
            </a:r>
            <a:r>
              <a:rPr lang="pt-P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(e o Cristo voltará logo depois) ... Quando foi isso?</a:t>
            </a:r>
            <a:br>
              <a:rPr lang="pt-P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x-none" sz="24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 </a:t>
            </a:r>
            <a:r>
              <a:rPr lang="pt-BR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x-none" sz="2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Levanta-te, e mede o lugar- santo </a:t>
            </a:r>
            <a:r>
              <a:rPr lang="x-none" sz="2400" b="1" i="1" strike="sngStrike" baseline="-25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(do Templo no céu)</a:t>
            </a:r>
            <a:r>
              <a:rPr lang="x-none" sz="24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 Deus, e o altar </a:t>
            </a:r>
            <a:r>
              <a:rPr lang="x-none" sz="2400" b="1" i="1" strike="sngStrike" baseline="-25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(de incenso)</a:t>
            </a:r>
            <a:r>
              <a:rPr lang="x-none" sz="24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x-none" sz="24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b="1" i="1" strike="sngStrike" baseline="-25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 área de)</a:t>
            </a:r>
            <a:r>
              <a:rPr lang="x-none" sz="24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aqueles</a:t>
            </a:r>
            <a:r>
              <a:rPr lang="x-none" sz="24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[homens]</a:t>
            </a:r>
            <a:r>
              <a:rPr lang="x-none" sz="24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[que estão]</a:t>
            </a:r>
            <a:r>
              <a:rPr lang="x-none" sz="24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adorando nele </a:t>
            </a:r>
            <a:r>
              <a:rPr lang="x-none" sz="2400" b="1" i="1" strike="sngStrike" baseline="-25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(o lugar-santo)</a:t>
            </a:r>
            <a:r>
              <a:rPr lang="x-none" sz="24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4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80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2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ao átrio que 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[está]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fora do lugar- santo</a:t>
            </a:r>
            <a:r>
              <a:rPr lang="x-none" sz="24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b="1" i="1" strike="sngStrike" baseline="-25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(do Templo no céu)</a:t>
            </a:r>
            <a:r>
              <a:rPr lang="x-none" sz="24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lança- fora </a:t>
            </a:r>
            <a:r>
              <a:rPr lang="x-none" sz="2400" b="1" i="1" strike="sngStrike" baseline="-25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(das medições)</a:t>
            </a:r>
            <a:r>
              <a:rPr lang="x-none" sz="24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não o meças; porque ele foi dado às nações; e, à cidade santa, </a:t>
            </a:r>
            <a:r>
              <a:rPr lang="x-none" sz="32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elas </a:t>
            </a:r>
            <a:r>
              <a:rPr lang="x-none" sz="2400" b="1" i="1" u="sng" strike="sngStrike" baseline="-25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(as nações)</a:t>
            </a:r>
            <a:r>
              <a:rPr lang="x-none" sz="24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pisarão </a:t>
            </a:r>
            <a:r>
              <a:rPr lang="x-none" sz="32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x-none" sz="3200" b="1" u="sng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u="sng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quarenta e dois meses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pt-PT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br>
              <a:rPr lang="pt-PT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2249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P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Ap 11: 3-12 = 2 testemunhas profetizarão 1260 dias (2ª metade da 70-SD), serão mortos, 3 ½ dias depois ressuscitados ... Quando foi isso?</a:t>
            </a:r>
            <a:br>
              <a:rPr lang="pt-P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2800" b="1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Ap 11:3-12 </a:t>
            </a:r>
            <a:r>
              <a:rPr lang="x-none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3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darei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autoridade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aos Meus dois testificadores, e eles profetizarão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mil duzentos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sessenta dias,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7 </a:t>
            </a:r>
            <a:r>
              <a:rPr lang="pt-BR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x-none" sz="3200" i="1" strike="sngStrike" baseline="-25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(primeira)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Besta- Feroz (aquela 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 estará</a:t>
            </a:r>
            <a:r>
              <a:rPr lang="x-none" sz="3200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subindo proveniente- de- dentro- do abismo (- sem- fundo)) fará guerra contra eles, e os vencerá, e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os matará.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8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os seus cadáveres 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[jazerão]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sobre a rua larga da grande cidade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 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9 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contemplarão os cadáveres deles </a:t>
            </a:r>
            <a:r>
              <a:rPr lang="x-none" sz="5400" b="1" i="1" strike="sngStrike" baseline="-25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(os testificadores)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[durante]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três dias e meio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pt-BR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...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11 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E, depois daqueles três dias e meio,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espírito de vida, proveniente- de- dentro- de Deus, entrou em eles </a:t>
            </a:r>
            <a:r>
              <a:rPr lang="x-none" sz="3200" b="1" i="1" strike="sngStrike" baseline="-250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(os testificadores)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e eles se puseram sobre os seus pés, e grande temor caiu sobre aqueles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os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estão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contemplando.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...</a:t>
            </a:r>
            <a:r>
              <a:rPr lang="x-none" sz="2800" dirty="0">
                <a:solidFill>
                  <a:srgbClr val="DF000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LTT</a:t>
            </a:r>
            <a:endParaRPr lang="pt-BR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6789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PT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Ap 13 = cada pessoa na Terra será obrigada a ter um número SOBRE mão/testa, para comprar ou vender ... Quando foi isso?</a:t>
            </a:r>
            <a:br>
              <a:rPr lang="pt-PT" sz="4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4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16 </a:t>
            </a:r>
            <a:r>
              <a:rPr lang="x-none" sz="4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faz, a todos </a:t>
            </a:r>
            <a:r>
              <a:rPr lang="pt-BR" sz="4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x-none" sz="4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que ela </a:t>
            </a:r>
            <a:r>
              <a:rPr lang="x-none" sz="4400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 primeira Besta- Feroz)</a:t>
            </a:r>
            <a:r>
              <a:rPr lang="x-none" sz="4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lhes dê uma 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marca- sinal </a:t>
            </a:r>
            <a:r>
              <a:rPr lang="x-none" sz="44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sobre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 mão direita deles, ou </a:t>
            </a:r>
            <a:r>
              <a:rPr lang="x-none" sz="4400" b="1" u="sng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sobre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as suas testas</a:t>
            </a:r>
            <a:r>
              <a:rPr lang="x-none" sz="4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x-none" sz="40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17 </a:t>
            </a:r>
            <a:r>
              <a:rPr lang="x-none" sz="4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fim de que nenhum homem possa comprar ou vender, exceto aquele tendo a marca- sinal (ou o nome) da </a:t>
            </a:r>
            <a:r>
              <a:rPr lang="x-none" sz="44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(primeira)</a:t>
            </a:r>
            <a:r>
              <a:rPr lang="x-none" sz="44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Besta- Feroz , ou o número de o nome delE</a:t>
            </a:r>
            <a:r>
              <a:rPr lang="x-none" sz="4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t-BR" sz="16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726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66018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PT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5. Ap 13 = o Falso Profeta derramará fogo do céu e enganará o mundo para que siga o Anticristo ... Quando foi isso?</a:t>
            </a:r>
            <a:br>
              <a:rPr lang="pt-PT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2800" b="1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Ap 13:</a:t>
            </a:r>
            <a:r>
              <a:rPr lang="x-none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13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ela </a:t>
            </a:r>
            <a:r>
              <a:rPr lang="x-none" sz="54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(a segunda Besta- Feroz)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faz grandes sinais, de modo que fogo faça descer proveniente- de- dentro- do céu para dentro da terra, à vista dos homens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...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engana- faz- extraviar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x-none" sz="28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para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fazer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uma imagem à </a:t>
            </a:r>
            <a:r>
              <a:rPr lang="x-none" sz="54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(primeira)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Besta- Feroz que tinha o ferimento da espada 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viveu. 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15 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lhe foi concedido dar fôlego à imagem da </a:t>
            </a:r>
            <a:r>
              <a:rPr lang="x-none" sz="54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(primeira)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Besta- Feroz (a fim de que também falasse a imagem da </a:t>
            </a:r>
            <a:r>
              <a:rPr lang="x-none" sz="54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(primeira)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Besta- Feroz) e 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2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</a:t>
            </a:r>
            <a:r>
              <a:rPr lang="x-none" sz="32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fizesse, a todos- e- quaisquer- homens que não adorassem a imagem da </a:t>
            </a:r>
            <a:r>
              <a:rPr lang="x-none" sz="5400" b="1" i="1" strike="sngStrike" baseline="-250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(primeira)</a:t>
            </a:r>
            <a:r>
              <a:rPr lang="x-none" sz="32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Besta- Feroz , que fossem mortos.</a:t>
            </a:r>
            <a:r>
              <a:rPr lang="x-none" sz="32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r>
              <a:rPr lang="x-none" sz="2800" i="1" dirty="0">
                <a:solidFill>
                  <a:srgbClr val="464646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LTT</a:t>
            </a:r>
            <a:br>
              <a:rPr lang="pt-PT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11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8143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70173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PT" sz="5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6. Ap 16:12 = o Eufrates secará, abrindo caminho para os reis do Oriente invadirem Israel. Quando foi isso?</a:t>
            </a:r>
            <a:br>
              <a:rPr lang="pt-PT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PT" sz="4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 16:12 </a:t>
            </a:r>
            <a:r>
              <a:rPr lang="x-none" sz="44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4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 sexto anjo derramou a sua taça sobre o grande rio, o Eufrates; e foi secada a sua água, a fim de que fosse preparado o caminho dos reis, aqueles provenientes- de- junto- do </a:t>
            </a:r>
            <a:r>
              <a:rPr lang="x-none" sz="4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lado do</a:t>
            </a:r>
            <a:r>
              <a:rPr lang="x-none" sz="4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nascer d</a:t>
            </a:r>
            <a:r>
              <a:rPr lang="x-none" sz="4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48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x-none" sz="48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48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sol.</a:t>
            </a:r>
            <a:endParaRPr lang="pt-BR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78724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D6229B68-1EFA-47F7-A5C5-7EFC3D15ED76}"/>
              </a:ext>
            </a:extLst>
          </p:cNvPr>
          <p:cNvSpPr/>
          <p:nvPr/>
        </p:nvSpPr>
        <p:spPr>
          <a:xfrm>
            <a:off x="0" y="0"/>
            <a:ext cx="12192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pt-PT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7. Preterismo diz "a </a:t>
            </a:r>
            <a:r>
              <a:rPr lang="pt-PT" sz="4000" b="1" u="sng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inteira</a:t>
            </a:r>
            <a:r>
              <a:rPr lang="pt-PT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1ª ressurreição já ocorreu". Ap 20:1-6 </a:t>
            </a:r>
            <a:r>
              <a:rPr lang="pt-PT" sz="4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ensina </a:t>
            </a:r>
            <a:r>
              <a:rPr lang="pt-PT" sz="4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"antes da ressurreição dos rejeitadores da 1ª Besta-Feroz, Satanás será preso e acorrentado." Quando foi isso?"</a:t>
            </a:r>
            <a:br>
              <a:rPr lang="pt-PT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x-none" sz="3200" b="1" dirty="0">
                <a:solidFill>
                  <a:srgbClr val="7DBA2C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Ap 20:1-6 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1 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 um anjo descendo proveniente- de- dentro- do céu, tendo a chave do abismo (- sem- fundo), e uma grande corrente sobre a sua mão.</a:t>
            </a:r>
            <a:r>
              <a:rPr lang="x-none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2 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ele prendeu o dragão </a:t>
            </a:r>
            <a:r>
              <a:rPr lang="pt-BR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e o acorrentou 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por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mil anos.</a:t>
            </a:r>
            <a:r>
              <a:rPr lang="x-none" sz="32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3 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E o lançou para dentro do abismo (- sem- fundo), e 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x-none" sz="3600" b="1" i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ali</a:t>
            </a:r>
            <a:r>
              <a:rPr lang="x-none" sz="3600" b="1" dirty="0">
                <a:solidFill>
                  <a:srgbClr val="808080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x-none" sz="3600" b="1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 encerrou, e pôs selo sobre ele, a fim de que não mais engane- faça- extraviar as nações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pt-BR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</a:t>
            </a:r>
            <a:r>
              <a:rPr lang="x-none" sz="3200" dirty="0">
                <a:solidFill>
                  <a:srgbClr val="0000FF"/>
                </a:solidFill>
                <a:effectLst/>
                <a:latin typeface="Kristen ITC" panose="03050502040202030202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x-none" sz="2800" b="1" dirty="0">
                <a:solidFill>
                  <a:srgbClr val="FF0000"/>
                </a:solidFill>
                <a:effectLst/>
                <a:latin typeface="Segoe UI" panose="020B0502040204020203" pitchFamily="34" charset="0"/>
                <a:ea typeface="Times New Roman" panose="02020603050405020304" pitchFamily="18" charset="0"/>
              </a:rPr>
              <a:t> </a:t>
            </a:r>
            <a:br>
              <a:rPr lang="pt-BR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1060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5365</TotalTime>
  <Words>1742</Words>
  <Application>Microsoft Office PowerPoint</Application>
  <PresentationFormat>Widescreen</PresentationFormat>
  <Paragraphs>55</Paragraphs>
  <Slides>34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44" baseType="lpstr">
      <vt:lpstr>Arial</vt:lpstr>
      <vt:lpstr>Calibri</vt:lpstr>
      <vt:lpstr>Calibri Light</vt:lpstr>
      <vt:lpstr>Cambria</vt:lpstr>
      <vt:lpstr>Gigi</vt:lpstr>
      <vt:lpstr>Kristen ITC</vt:lpstr>
      <vt:lpstr>Segoe UI</vt:lpstr>
      <vt:lpstr>Times New Roman</vt:lpstr>
      <vt:lpstr>Wide Latin</vt:lpstr>
      <vt:lpstr>Tema do Office</vt:lpstr>
      <vt:lpstr>0. --&gt;&gt; Preliminar 0: Preterismo: Que é Isto? É Escriturístico?  Irwin Baxter  https://www.endtime.com/blog/preterism-what-is-it-is-it-scriptural/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Hélio de Menezes Silva</dc:creator>
  <cp:lastModifiedBy>Hélio de Menezes Silva</cp:lastModifiedBy>
  <cp:revision>54</cp:revision>
  <dcterms:created xsi:type="dcterms:W3CDTF">2018-02-02T21:51:38Z</dcterms:created>
  <dcterms:modified xsi:type="dcterms:W3CDTF">2018-02-12T23:05:15Z</dcterms:modified>
</cp:coreProperties>
</file>