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67" r:id="rId213"/>
    <p:sldId id="468" r:id="rId214"/>
    <p:sldId id="469" r:id="rId215"/>
    <p:sldId id="470" r:id="rId216"/>
    <p:sldId id="471" r:id="rId217"/>
    <p:sldId id="472" r:id="rId218"/>
    <p:sldId id="473" r:id="rId219"/>
    <p:sldId id="474" r:id="rId220"/>
    <p:sldId id="475" r:id="rId221"/>
    <p:sldId id="476" r:id="rId222"/>
    <p:sldId id="477" r:id="rId223"/>
    <p:sldId id="478" r:id="rId224"/>
    <p:sldId id="479" r:id="rId225"/>
    <p:sldId id="480" r:id="rId226"/>
    <p:sldId id="481" r:id="rId227"/>
    <p:sldId id="482" r:id="rId228"/>
    <p:sldId id="483" r:id="rId229"/>
    <p:sldId id="484" r:id="rId230"/>
    <p:sldId id="485" r:id="rId231"/>
    <p:sldId id="486" r:id="rId232"/>
    <p:sldId id="487" r:id="rId233"/>
    <p:sldId id="488" r:id="rId234"/>
    <p:sldId id="489" r:id="rId235"/>
    <p:sldId id="490" r:id="rId236"/>
    <p:sldId id="491" r:id="rId237"/>
    <p:sldId id="492" r:id="rId238"/>
    <p:sldId id="493" r:id="rId239"/>
    <p:sldId id="494" r:id="rId240"/>
    <p:sldId id="495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  <p:sldId id="506" r:id="rId252"/>
    <p:sldId id="507" r:id="rId253"/>
    <p:sldId id="508" r:id="rId254"/>
    <p:sldId id="509" r:id="rId255"/>
    <p:sldId id="510" r:id="rId256"/>
    <p:sldId id="511" r:id="rId257"/>
    <p:sldId id="512" r:id="rId258"/>
    <p:sldId id="513" r:id="rId259"/>
    <p:sldId id="514" r:id="rId260"/>
    <p:sldId id="515" r:id="rId261"/>
    <p:sldId id="516" r:id="rId262"/>
    <p:sldId id="517" r:id="rId263"/>
    <p:sldId id="518" r:id="rId264"/>
    <p:sldId id="519" r:id="rId265"/>
    <p:sldId id="520" r:id="rId266"/>
    <p:sldId id="521" r:id="rId267"/>
    <p:sldId id="522" r:id="rId268"/>
    <p:sldId id="523" r:id="rId269"/>
    <p:sldId id="524" r:id="rId270"/>
    <p:sldId id="525" r:id="rId271"/>
    <p:sldId id="526" r:id="rId272"/>
    <p:sldId id="527" r:id="rId273"/>
    <p:sldId id="528" r:id="rId274"/>
    <p:sldId id="529" r:id="rId275"/>
    <p:sldId id="530" r:id="rId276"/>
    <p:sldId id="531" r:id="rId277"/>
    <p:sldId id="532" r:id="rId278"/>
    <p:sldId id="533" r:id="rId279"/>
    <p:sldId id="534" r:id="rId280"/>
    <p:sldId id="535" r:id="rId281"/>
    <p:sldId id="536" r:id="rId282"/>
    <p:sldId id="537" r:id="rId283"/>
    <p:sldId id="538" r:id="rId284"/>
    <p:sldId id="539" r:id="rId285"/>
    <p:sldId id="540" r:id="rId286"/>
    <p:sldId id="541" r:id="rId287"/>
    <p:sldId id="542" r:id="rId288"/>
    <p:sldId id="543" r:id="rId289"/>
    <p:sldId id="544" r:id="rId290"/>
    <p:sldId id="545" r:id="rId291"/>
    <p:sldId id="546" r:id="rId292"/>
    <p:sldId id="547" r:id="rId293"/>
    <p:sldId id="548" r:id="rId294"/>
    <p:sldId id="549" r:id="rId295"/>
    <p:sldId id="550" r:id="rId296"/>
    <p:sldId id="551" r:id="rId297"/>
    <p:sldId id="552" r:id="rId298"/>
    <p:sldId id="553" r:id="rId299"/>
    <p:sldId id="554" r:id="rId300"/>
    <p:sldId id="555" r:id="rId301"/>
    <p:sldId id="556" r:id="rId302"/>
    <p:sldId id="557" r:id="rId303"/>
    <p:sldId id="558" r:id="rId304"/>
    <p:sldId id="559" r:id="rId305"/>
    <p:sldId id="560" r:id="rId306"/>
    <p:sldId id="561" r:id="rId307"/>
    <p:sldId id="562" r:id="rId308"/>
    <p:sldId id="563" r:id="rId309"/>
    <p:sldId id="564" r:id="rId310"/>
    <p:sldId id="565" r:id="rId311"/>
    <p:sldId id="566" r:id="rId312"/>
    <p:sldId id="567" r:id="rId313"/>
    <p:sldId id="568" r:id="rId314"/>
    <p:sldId id="569" r:id="rId315"/>
    <p:sldId id="570" r:id="rId316"/>
    <p:sldId id="571" r:id="rId317"/>
    <p:sldId id="572" r:id="rId318"/>
    <p:sldId id="573" r:id="rId319"/>
    <p:sldId id="574" r:id="rId320"/>
    <p:sldId id="575" r:id="rId321"/>
    <p:sldId id="576" r:id="rId322"/>
    <p:sldId id="577" r:id="rId323"/>
    <p:sldId id="578" r:id="rId324"/>
    <p:sldId id="579" r:id="rId325"/>
    <p:sldId id="580" r:id="rId326"/>
    <p:sldId id="581" r:id="rId327"/>
    <p:sldId id="582" r:id="rId328"/>
    <p:sldId id="583" r:id="rId329"/>
    <p:sldId id="584" r:id="rId330"/>
    <p:sldId id="585" r:id="rId331"/>
    <p:sldId id="586" r:id="rId332"/>
    <p:sldId id="587" r:id="rId333"/>
    <p:sldId id="588" r:id="rId334"/>
    <p:sldId id="589" r:id="rId335"/>
    <p:sldId id="590" r:id="rId336"/>
    <p:sldId id="591" r:id="rId337"/>
    <p:sldId id="592" r:id="rId338"/>
    <p:sldId id="593" r:id="rId33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>
        <p:scale>
          <a:sx n="50" d="100"/>
          <a:sy n="50" d="100"/>
        </p:scale>
        <p:origin x="150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303" Type="http://schemas.openxmlformats.org/officeDocument/2006/relationships/slide" Target="slides/slide302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slide" Target="slides/slide267.xml"/><Relationship Id="rId289" Type="http://schemas.openxmlformats.org/officeDocument/2006/relationships/slide" Target="slides/slide288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35" Type="http://schemas.openxmlformats.org/officeDocument/2006/relationships/slide" Target="slides/slide334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25" Type="http://schemas.openxmlformats.org/officeDocument/2006/relationships/slide" Target="slides/slide324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15" Type="http://schemas.openxmlformats.org/officeDocument/2006/relationships/slide" Target="slides/slide314.xml"/><Relationship Id="rId336" Type="http://schemas.openxmlformats.org/officeDocument/2006/relationships/slide" Target="slides/slide335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26" Type="http://schemas.openxmlformats.org/officeDocument/2006/relationships/slide" Target="slides/slide325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16" Type="http://schemas.openxmlformats.org/officeDocument/2006/relationships/slide" Target="slides/slide315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17" Type="http://schemas.openxmlformats.org/officeDocument/2006/relationships/slide" Target="slides/slide316.xml"/><Relationship Id="rId338" Type="http://schemas.openxmlformats.org/officeDocument/2006/relationships/slide" Target="slides/slide337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2" Type="http://schemas.openxmlformats.org/officeDocument/2006/relationships/slide" Target="slides/slide301.xml"/><Relationship Id="rId307" Type="http://schemas.openxmlformats.org/officeDocument/2006/relationships/slide" Target="slides/slide306.xml"/><Relationship Id="rId323" Type="http://schemas.openxmlformats.org/officeDocument/2006/relationships/slide" Target="slides/slide322.xml"/><Relationship Id="rId328" Type="http://schemas.openxmlformats.org/officeDocument/2006/relationships/slide" Target="slides/slide32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3" Type="http://schemas.openxmlformats.org/officeDocument/2006/relationships/slide" Target="slides/slide31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334" Type="http://schemas.openxmlformats.org/officeDocument/2006/relationships/slide" Target="slides/slide33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presProps" Target="presProps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viewProps" Target="viewProps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theme" Target="theme/theme1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FB328-4A14-435B-8F69-94E9F8CF6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AE02CF-29F8-4E52-9B29-2459B83C4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CE569A-C932-4723-BAFD-CFC87F02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9F2128-F336-45AE-80A4-A100E8B53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3C8A36-D21C-4AEC-B97F-26E766848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24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F892B-D156-414D-BC90-780345D1B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9E3E57D-5F58-4B30-91F6-8688A801C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4646D4-0D6E-4BE6-AA61-02FD9151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30B40F-D32B-4FE5-AAAD-C699079AB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5BD8E2-018A-411D-9383-107F497E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58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D98FA7-06B6-4E6F-91CB-9F9761DD16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E03ACB-F725-4DD0-9DB9-1DC11F216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EC66C0-282F-478C-B138-D92D720A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082C4D-3D77-4138-BB40-74233B8F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987260-536B-4AB2-8A90-0D0387B7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22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59849-3D41-4A1D-A042-14817AC4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4F5EDA-3DBF-463E-B2DC-E7842F86A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2EF3E3-66C4-4C23-874D-0688472F0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5AF4A6-1297-4BB1-A930-30368A471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4B5C38-4EC9-49E3-9E0B-D64401239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75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C3818-985C-4E8E-AD32-7868661B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815576-17BB-49D2-9E91-308C2FC32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8D7E0A-9806-47CF-916C-1E705A39F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1DD888-2435-4D95-BF9D-F39E080E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F82B82-60FC-4FCE-A7FD-211BAAB6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63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A2C15A-3D7E-4D0A-A609-59E89574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CD1D45-B7F5-448F-882D-0A187DF70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59B83A-3E1D-41B0-A88C-1A2D782F5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F75C1C-2197-4A9B-B8FB-DA9B2FDE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C2D1611-4244-43D8-9073-378A9490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4D6AE4-2B27-4AB1-B23A-BB339C59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73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08213-D577-44F1-9328-34319740E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3462A8-8DF1-49EC-BA14-5462AAA5A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BD5D70-B0D4-45F6-B438-70C92379C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320D63F-BD2B-4847-8DDE-BC75FF180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F7E487-8A1C-4774-99EA-DF421E8B8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F0C820F-19A2-42D7-B942-4F745002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1703DC9-E619-405F-9D1F-95656215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1434CA8-5373-4ADD-BD62-ACF15D11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76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75A97-6C0B-419A-9EFE-7ED904421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85AEA97-17D9-4C94-9AA5-A7744D00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8ED575-D08B-44A4-B39F-B7D71768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5714F6D-E43F-4D11-8F08-2EADCACEE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79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9F5B147-DBB2-4F70-AF60-36F56AAA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762AB27-139B-4EEA-9B2F-04265B6F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AA28641-03DC-4F92-96EA-DC0DD6BB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04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4B896-8DEB-41AC-AB4C-E4F63AA10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D191D3-FA5B-4506-A44C-A9AF2DEE1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750B649-97C8-4BDF-A772-EE72CB4A0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9C4939-1AE3-40C2-8FB5-09B1D2040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7878F5-A9A4-4AB7-AC1B-6E83629CE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3F2B2-5787-4B30-9B6D-C0EE78BE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94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E2F77-362C-40CC-94FA-D6CB8C77D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5A69A84-5641-4786-9B5E-DDC2AB21A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C5A8AB6-E92D-4E9A-A4A8-1104B7281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3BDCD2-0383-4EAE-9756-55101A9E2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27B4B63-D6F3-4CF3-8E47-7E5EBAA9F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3847A4-2931-4851-AB0E-E524024C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006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2065B1C-96B5-4490-968D-DA84FC07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941CCE-144B-4907-B7B5-3C529EB60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E0E863-AEC2-4DB7-90E8-3013A6791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95D8-44A6-454D-BA39-E8D123C3AF2A}" type="datetimeFigureOut">
              <a:rPr lang="pt-BR" smtClean="0"/>
              <a:t>19/12/2019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886A57-68D7-4F9A-8990-F1ADC05E3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E09F6D-96C1-4196-9228-FA705B181E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731CF-A7F4-4451-A65E-5E2A78C0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7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52F9A-281B-4E2C-A93A-E2982AA00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001500" cy="4343400"/>
          </a:xfrm>
        </p:spPr>
        <p:txBody>
          <a:bodyPr>
            <a:normAutofit/>
          </a:bodyPr>
          <a:lstStyle/>
          <a:p>
            <a:r>
              <a:rPr lang="pt-BR" b="1" u="sng" dirty="0">
                <a:solidFill>
                  <a:srgbClr val="C0000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Escatologia:</a:t>
            </a:r>
            <a:br>
              <a:rPr lang="pt-BR" u="sng" dirty="0">
                <a:solidFill>
                  <a:srgbClr val="C0000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u="sng" dirty="0">
                <a:solidFill>
                  <a:srgbClr val="C0000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Doutrina Das Últimas Coisas</a:t>
            </a:r>
            <a:br>
              <a:rPr lang="pt-BR" b="1" u="sng" dirty="0"/>
            </a:br>
            <a:br>
              <a:rPr lang="pt-BR" b="1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9D56FD-0951-40E8-9814-ED6E22CE9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77740"/>
            <a:ext cx="12001500" cy="2080260"/>
          </a:xfrm>
        </p:spPr>
        <p:txBody>
          <a:bodyPr>
            <a:normAutofit/>
          </a:bodyPr>
          <a:lstStyle/>
          <a:p>
            <a:r>
              <a:rPr lang="pt-BR" sz="4400" b="1" dirty="0"/>
              <a:t>Hélio de Menezes Silva</a:t>
            </a:r>
            <a:r>
              <a:rPr lang="pt-BR" sz="4400" dirty="0"/>
              <a:t>, 10.1997; revisto e reformatado 09.2006 e 12.2019</a:t>
            </a:r>
          </a:p>
        </p:txBody>
      </p:sp>
    </p:spTree>
    <p:extLst>
      <p:ext uri="{BB962C8B-B14F-4D97-AF65-F5344CB8AC3E}">
        <p14:creationId xmlns:p14="http://schemas.microsoft.com/office/powerpoint/2010/main" val="2536124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1.1.c. Ele tem um efeito decisivo no nosso serviço para Cristo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Mt 24:45-51; Lc 19:13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1Co 3:11-15; 2Co 5:10.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Quem é, pois, o servo fiel e prudente, que o seu senhor constituiu sobre a sua casa, para dar o sustento a seu tempo?   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Bem-aventurado aquele servo que o seu senhor, quando vier, achar servindo assim.    Em verdade vos digo que o porá sobre todos os seus bens.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Mas se aquele mau servo disser no seu coração: O meu senhor tarde virá;    E começar a espancar os seus </a:t>
            </a:r>
            <a:r>
              <a:rPr lang="pt-BR" sz="3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conservos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e a comer e a beber com os ébrios,    Virá o senhor daquele servo num dia em que o não espera, e à hora em que ele não sabe,    E separá-lo-á, e destinará a sua parte com os hipócritas; ali haverá pranto e ranger de dentes.  (</a:t>
            </a:r>
            <a:r>
              <a:rPr lang="pt-BR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 24:45-51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br>
              <a:rPr lang="pt-BR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9507034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1266236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9960910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7206675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15522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0778295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6432854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5780098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3803216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0276435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78749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E, chamando dez servos seus, deu-lhes dez minas, e disse-lhes</a:t>
            </a:r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Negociai até que eu venha.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(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Lc 19:13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2211917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165007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3965657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2289478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7546849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4418980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4644815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3445859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3633649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0822399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2256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0588385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0517506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456920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6314730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5935758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7469328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8563297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1178712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2330365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6476367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2045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2019020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646831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68176390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600322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1967389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190547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236379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7002744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0491158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5732972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78322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3729933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00378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4630979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59825603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6605417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7841475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1923416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3893260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456901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3128186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23487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5180795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05710928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9607547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510302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7558329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8404986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6080433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3169382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7207837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1946018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1680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23393375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854667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7325331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3830410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12090839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2262864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68806799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8590361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4315626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58212218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0392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1979106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37135779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26583126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0906252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9964763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44232207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4984688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04381387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61491131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39536382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53180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0080103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9236870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56957269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0602862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78117579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25296542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47540715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2881652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16915542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42735753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55258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22180446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90343605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78789816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36960812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73792552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60119527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27421717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93482998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82932251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19890857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6753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72F735B-132A-420C-8225-582EC0FC6E54}"/>
              </a:ext>
            </a:extLst>
          </p:cNvPr>
          <p:cNvSpPr/>
          <p:nvPr/>
        </p:nvSpPr>
        <p:spPr>
          <a:xfrm>
            <a:off x="0" y="0"/>
            <a:ext cx="12192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t-BR" sz="5400" u="sng" kern="1800" dirty="0">
                <a:solidFill>
                  <a:srgbClr val="C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1. Introdução</a:t>
            </a:r>
            <a:r>
              <a:rPr lang="pt-BR" sz="5400" b="1" u="sng" kern="1800" dirty="0">
                <a:solidFill>
                  <a:srgbClr val="C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</a:p>
          <a:p>
            <a:br>
              <a:rPr lang="pt-BR" sz="3200" b="1" u="sng" dirty="0"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</a:br>
            <a:r>
              <a:rPr lang="pt-BR" sz="5400" u="sng" dirty="0">
                <a:solidFill>
                  <a:srgbClr val="C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1.1. É Importantíssimo O Estudo Das Profecias</a:t>
            </a:r>
            <a:r>
              <a:rPr lang="pt-BR" sz="5400" b="1" u="sng" dirty="0">
                <a:solidFill>
                  <a:srgbClr val="C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, </a:t>
            </a:r>
          </a:p>
          <a:p>
            <a:r>
              <a:rPr lang="pt-BR" sz="6000" dirty="0">
                <a:effectLst/>
                <a:ea typeface="Times New Roman" panose="02020603050405020304" pitchFamily="18" charset="0"/>
              </a:rPr>
              <a:t>porque: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8916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97783436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77696659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3788615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949704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79140844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3860434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69310033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83844005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43103294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99075515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79024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5064980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79687980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8025206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20573098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11196541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70666211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39437293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40695898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51862531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07839235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9386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30958273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52981938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13256651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67179525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24602278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03802602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39634233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80681937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96383771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78271033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80954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11113314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83923673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36486782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62752288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40123863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27811590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24215989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32364919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33026629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17019616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09640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66014037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0736745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07681203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70746418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8587067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70461311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06398841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11418792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36854735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67386290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8941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63906004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89956595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72399670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84764181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59977181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9166633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74709714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29901515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30756575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26446081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64318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04514281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34595164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31828998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90577230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79662534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81245008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90288906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28344840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91237034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48679027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71468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57386972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92031413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7094620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07421531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18934455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87643433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91189105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48662398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48890461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50194463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66220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96411300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02753267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88381739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03980976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78321472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13550844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87952079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80600957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10093273"/>
      </p:ext>
    </p:extLst>
  </p:cSld>
  <p:clrMapOvr>
    <a:masterClrMapping/>
  </p:clrMapOvr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3932217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11348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47805905"/>
      </p:ext>
    </p:extLst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38566388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95945683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10932503"/>
      </p:ext>
    </p:extLst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36743127"/>
      </p:ext>
    </p:extLst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51564475"/>
      </p:ext>
    </p:extLst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69555381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87080521"/>
      </p:ext>
    </p:extLst>
  </p:cSld>
  <p:clrMapOvr>
    <a:masterClrMapping/>
  </p:clrMapOvr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03631076"/>
      </p:ext>
    </p:extLst>
  </p:cSld>
  <p:clrMapOvr>
    <a:masterClrMapping/>
  </p:clrMapOvr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81610787"/>
      </p:ext>
    </p:extLst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4545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1289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u="sng" dirty="0">
                <a:solidFill>
                  <a:srgbClr val="C00000"/>
                </a:solidFill>
              </a:rPr>
              <a:t>1.1.a. Ele é proeminente (!) nas Escrituras.</a:t>
            </a:r>
            <a:r>
              <a:rPr lang="pt-BR" sz="4000" u="sng" dirty="0">
                <a:solidFill>
                  <a:srgbClr val="C00000"/>
                </a:solidFill>
              </a:rPr>
              <a:t> </a:t>
            </a:r>
          </a:p>
          <a:p>
            <a:r>
              <a:rPr lang="pt-BR" sz="3600" u="sng" dirty="0"/>
              <a:t>V.T.: o V.T. está </a:t>
            </a:r>
            <a:r>
              <a:rPr lang="pt-BR" sz="3600" i="1" u="sng" dirty="0"/>
              <a:t>repleto</a:t>
            </a:r>
            <a:r>
              <a:rPr lang="pt-BR" sz="3600" u="sng" dirty="0"/>
              <a:t> (mais de 1/3 dele!) de profecias, incluindo a 2a. vinda de Cristo. Exemplos: Jó 19:25-26; Dn 7:13-14; Zc 14:4.</a:t>
            </a:r>
          </a:p>
          <a:p>
            <a:r>
              <a:rPr lang="pt-BR" sz="3200" dirty="0">
                <a:solidFill>
                  <a:srgbClr val="000000"/>
                </a:solidFill>
              </a:rPr>
              <a:t> </a:t>
            </a:r>
            <a:r>
              <a:rPr lang="pt-BR" sz="3200" dirty="0">
                <a:solidFill>
                  <a:srgbClr val="0000FF"/>
                </a:solidFill>
              </a:rPr>
              <a:t>Porque </a:t>
            </a:r>
            <a:r>
              <a:rPr lang="pt-BR" sz="3200" b="1" dirty="0">
                <a:solidFill>
                  <a:srgbClr val="0000FF"/>
                </a:solidFill>
              </a:rPr>
              <a:t>eu sei que o meu Redentor vive, e que por fim se levantará sobre a terra</a:t>
            </a:r>
            <a:r>
              <a:rPr lang="pt-BR" sz="3200" dirty="0">
                <a:solidFill>
                  <a:srgbClr val="0000FF"/>
                </a:solidFill>
              </a:rPr>
              <a:t>.    E </a:t>
            </a:r>
            <a:r>
              <a:rPr lang="pt-BR" sz="3200" b="1" dirty="0">
                <a:solidFill>
                  <a:srgbClr val="0000FF"/>
                </a:solidFill>
              </a:rPr>
              <a:t>depois de consumida a minha pele, contudo ainda em minha carne verei a Deus</a:t>
            </a:r>
            <a:r>
              <a:rPr lang="pt-BR" sz="3200" dirty="0">
                <a:solidFill>
                  <a:srgbClr val="0000FF"/>
                </a:solidFill>
              </a:rPr>
              <a:t>,  (Jó 19:25-26)</a:t>
            </a:r>
            <a:br>
              <a:rPr lang="pt-BR" sz="3200" dirty="0">
                <a:solidFill>
                  <a:srgbClr val="0000FF"/>
                </a:solidFill>
              </a:rPr>
            </a:br>
            <a:r>
              <a:rPr lang="pt-BR" sz="3200" dirty="0">
                <a:solidFill>
                  <a:srgbClr val="0000FF"/>
                </a:solidFill>
              </a:rPr>
              <a:t>    Eu estava olhando nas minhas visões da noite, e eis que vinha nas nuvens do céu um como o filho do homem; e dirigiu-se ao ancião de dias, e o fizeram chegar até ele.    E </a:t>
            </a:r>
            <a:r>
              <a:rPr lang="pt-BR" sz="3200" b="1" dirty="0">
                <a:solidFill>
                  <a:srgbClr val="0000FF"/>
                </a:solidFill>
              </a:rPr>
              <a:t>foi-lhe dado o domínio, e a honra, e o reino, para que todos os povos, nações e línguas o servissem; o seu domínio é um domínio eterno, que não passará, e o seu reino tal, que não será destruído</a:t>
            </a:r>
            <a:r>
              <a:rPr lang="pt-BR" sz="3200" dirty="0">
                <a:solidFill>
                  <a:srgbClr val="0000FF"/>
                </a:solidFill>
              </a:rPr>
              <a:t>.  (Dn 7:13-14)</a:t>
            </a:r>
            <a:br>
              <a:rPr lang="pt-BR" sz="2800" u="sng" dirty="0"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86780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74995281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79522484"/>
      </p:ext>
    </p:extLst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0086774"/>
      </p:ext>
    </p:extLst>
  </p:cSld>
  <p:clrMapOvr>
    <a:masterClrMapping/>
  </p:clrMapOvr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57156350"/>
      </p:ext>
    </p:extLst>
  </p:cSld>
  <p:clrMapOvr>
    <a:masterClrMapping/>
  </p:clrMapOvr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35679729"/>
      </p:ext>
    </p:extLst>
  </p:cSld>
  <p:clrMapOvr>
    <a:masterClrMapping/>
  </p:clrMapOvr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30791731"/>
      </p:ext>
    </p:extLst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18713062"/>
      </p:ext>
    </p:extLst>
  </p:cSld>
  <p:clrMapOvr>
    <a:masterClrMapping/>
  </p:clrMapOvr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34197704"/>
      </p:ext>
    </p:extLst>
  </p:cSld>
  <p:clrMapOvr>
    <a:masterClrMapping/>
  </p:clrMapOvr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53318622"/>
      </p:ext>
    </p:extLst>
  </p:cSld>
  <p:clrMapOvr>
    <a:masterClrMapping/>
  </p:clrMapOvr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16274095"/>
      </p:ext>
    </p:extLst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55222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94316535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51248367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19360537"/>
      </p:ext>
    </p:extLst>
  </p:cSld>
  <p:clrMapOvr>
    <a:masterClrMapping/>
  </p:clrMapOvr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15521063"/>
      </p:ext>
    </p:extLst>
  </p:cSld>
  <p:clrMapOvr>
    <a:masterClrMapping/>
  </p:clrMapOvr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08182918"/>
      </p:ext>
    </p:extLst>
  </p:cSld>
  <p:clrMapOvr>
    <a:masterClrMapping/>
  </p:clrMapOvr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96499033"/>
      </p:ext>
    </p:extLst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6805633"/>
      </p:ext>
    </p:extLst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33898224"/>
      </p:ext>
    </p:extLst>
  </p:cSld>
  <p:clrMapOvr>
    <a:masterClrMapping/>
  </p:clrMapOvr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78224692"/>
      </p:ext>
    </p:extLst>
  </p:cSld>
  <p:clrMapOvr>
    <a:masterClrMapping/>
  </p:clrMapOvr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45016834"/>
      </p:ext>
    </p:extLst>
  </p:cSld>
  <p:clrMapOvr>
    <a:masterClrMapping/>
  </p:clrMapOvr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34126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8887303"/>
      </p:ext>
    </p:extLst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11717913"/>
      </p:ext>
    </p:extLst>
  </p:cSld>
  <p:clrMapOvr>
    <a:masterClrMapping/>
  </p:clrMapOvr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83451837"/>
      </p:ext>
    </p:extLst>
  </p:cSld>
  <p:clrMapOvr>
    <a:masterClrMapping/>
  </p:clrMapOvr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82366354"/>
      </p:ext>
    </p:extLst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30047625"/>
      </p:ext>
    </p:extLst>
  </p:cSld>
  <p:clrMapOvr>
    <a:masterClrMapping/>
  </p:clrMapOvr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50568891"/>
      </p:ext>
    </p:extLst>
  </p:cSld>
  <p:clrMapOvr>
    <a:masterClrMapping/>
  </p:clrMapOvr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68234850"/>
      </p:ext>
    </p:extLst>
  </p:cSld>
  <p:clrMapOvr>
    <a:masterClrMapping/>
  </p:clrMapOvr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89022023"/>
      </p:ext>
    </p:extLst>
  </p:cSld>
  <p:clrMapOvr>
    <a:masterClrMapping/>
  </p:clrMapOvr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49548144"/>
      </p:ext>
    </p:extLst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67618027"/>
      </p:ext>
    </p:extLst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41212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19801439"/>
      </p:ext>
    </p:extLst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22203495"/>
      </p:ext>
    </p:extLst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76259771"/>
      </p:ext>
    </p:extLst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63637015"/>
      </p:ext>
    </p:extLst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42335143"/>
      </p:ext>
    </p:extLst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17885820"/>
      </p:ext>
    </p:extLst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02423227"/>
      </p:ext>
    </p:extLst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80071259"/>
      </p:ext>
    </p:extLst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40439263"/>
      </p:ext>
    </p:extLst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12247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907044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66794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92205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660681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4896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5173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>
                <a:solidFill>
                  <a:srgbClr val="0000FF"/>
                </a:solidFill>
              </a:rPr>
              <a:t> E </a:t>
            </a:r>
            <a:r>
              <a:rPr lang="pt-BR" sz="4400" b="1" dirty="0">
                <a:solidFill>
                  <a:srgbClr val="0000FF"/>
                </a:solidFill>
              </a:rPr>
              <a:t>naquele dia estarão os seus pés sobre o monte das Oliveiras</a:t>
            </a:r>
            <a:r>
              <a:rPr lang="pt-BR" sz="4400" dirty="0">
                <a:solidFill>
                  <a:srgbClr val="0000FF"/>
                </a:solidFill>
              </a:rPr>
              <a:t>, que está defronte de Jerusalém para o oriente; </a:t>
            </a:r>
            <a:r>
              <a:rPr lang="pt-BR" sz="4400" b="1" dirty="0">
                <a:solidFill>
                  <a:srgbClr val="0000FF"/>
                </a:solidFill>
              </a:rPr>
              <a:t>e o monte das Oliveiras será fendido pelo meio, para o oriente e para o ocidente, e haverá um vale muito grande; e metade do monte se apartará para o norte, e a outra metade dele para o sul</a:t>
            </a:r>
            <a:r>
              <a:rPr lang="pt-BR" sz="4400" dirty="0">
                <a:solidFill>
                  <a:srgbClr val="0000FF"/>
                </a:solidFill>
              </a:rPr>
              <a:t>.  (Zc 14:4)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5616115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259607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204693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785079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929855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837118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871721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660838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2604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689837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0430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15265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u="sng" dirty="0">
                <a:ea typeface="Times New Roman" panose="02020603050405020304" pitchFamily="18" charset="0"/>
              </a:rPr>
              <a:t>N.T.:</a:t>
            </a:r>
            <a:r>
              <a:rPr lang="pt-BR" sz="4400" dirty="0">
                <a:ea typeface="Times New Roman" panose="02020603050405020304" pitchFamily="18" charset="0"/>
              </a:rPr>
              <a:t> Mais de 350 versículos (1/25) do N.T. são proféticos! Há capítulos (Mt 24, 25; Mar 13; Lc 21; 1Co 15) que são inteiramente proféticos. Há mesmo livros (1Ts e 2Ts; Ap) que são inteiramente proféticos!</a:t>
            </a:r>
            <a:br>
              <a:rPr lang="pt-BR" sz="4400" u="sng" dirty="0">
                <a:ea typeface="Times New Roman" panose="02020603050405020304" pitchFamily="18" charset="0"/>
              </a:rPr>
            </a:br>
            <a:br>
              <a:rPr lang="pt-BR" dirty="0"/>
            </a:br>
            <a:r>
              <a:rPr lang="pt-BR" sz="4400" dirty="0"/>
              <a:t>Ao todo: 1/3 (um terço!) da Bíblia é constituído de profecias! (a maior parte delas já cumpridas, mas muitíssimas ainda por se cumprir). </a:t>
            </a:r>
            <a:endParaRPr lang="pt-BR" dirty="0"/>
          </a:p>
          <a:p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3426797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126807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372490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909968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243909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299231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98038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704172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826359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133531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2651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a typeface="Times New Roman" panose="02020603050405020304" pitchFamily="18" charset="0"/>
              </a:rPr>
              <a:t>1.1.b. Ele é decisivo para o entendimento de praticamente todas: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</a:t>
            </a:r>
            <a:r>
              <a:rPr lang="pt-BR" sz="36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doutrinas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(por exemplo: a salvação é passada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[jurídica, definitiva, posicionalmente]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é presente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[santificação progressiva]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ainda é futura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[completação pela adoção e glorificação do corpo]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como entender isto sem termos em mente que nosso corpo ainda será ressuscitado e glorificado?).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Os </a:t>
            </a:r>
            <a:r>
              <a:rPr lang="pt-BR" sz="36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tipos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(por exemplo o casamento de Isaque e Rebeca: como entendê-lo sem termos em mente que lindamente tipifica o Pai enviando o Espírito para trazer a Noiva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[a nação de Israel, finalmente convertida]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para as bodas com o Filho?).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558262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749194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792166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5150754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487510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768668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666721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769569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035735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2259600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6995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</a:t>
            </a:r>
            <a:r>
              <a:rPr lang="pt-BR" sz="36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promessas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Por exemplo: Mt 16:27; Jo 14:3; 1Ts 4:13; Tg 5:8; He 10:37; Ap 1:7; 22:12; 22:20;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Porque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 Filho do homem virá na glória de seu Pai, com os seus anjos; e então dará a cada um segundo as suas obras.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(Mt 16:27)</a:t>
            </a:r>
            <a:b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E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quando eu for, e vos preparar lugar, virei outra vez, e vos levarei para mim mesmo, para que onde eu estiver estejais vós também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(Jo 14:3)</a:t>
            </a:r>
            <a:b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quero, porém, irmãos, que sejais ignorantes acerca dos que já dormem, para que não vos entristeçais, como os demais, que não têm esperança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(1Ts 4:13)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4153237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461314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8542249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064034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6432436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4993561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4329755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008758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408002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330747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911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Sede vós também pacientes, fortalecei os vossos corações; porque já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vinda do Senhor está próxima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(Tg 5:8)</a:t>
            </a:r>
            <a:b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Porque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ainda um pouquinho de tempo, E o que há de vir virá, e não tardará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(He 10:37)</a:t>
            </a:r>
            <a:b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Eis que vem com as nuvens, e todo o olho o verá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até os mesmos que o traspassaram; e todas as tribos da terra se lamentarão sobre ele. Sim. Amém.  (Ap 1:7)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E,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eis que cedo venho, e o meu galardão está comigo, para dar a cada um segundo a sua obra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(Ap 22:12)</a:t>
            </a:r>
            <a:b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Aquele que testifica estas coisas diz: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Certamente cedo venho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Amém. Ora vem, Senhor Jesus.  (Ap 22:20)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0675865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663595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5085639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4516114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200902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7259103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8099582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9896824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0825954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1768845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3537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iv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Os </a:t>
            </a:r>
            <a:r>
              <a:rPr lang="pt-BR" sz="36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incentivos à santidade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Por exemplo: 1Jo 3:2-3.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"Amados, agora somos filhos de Deus, e ainda não é manifestado o que havemos de ser. Mas sabemos que, 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quando ele se manifestar, seremos semelhantes a ele; porque assim como é o veremos. E qualquer que nele tem esta esperança purifica-se a si mesmo, como também ele é puro.</a:t>
            </a:r>
            <a:r>
              <a:rPr lang="pt-BR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(1Jo 3:2-3)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v) A </a:t>
            </a:r>
            <a:r>
              <a:rPr lang="pt-BR" sz="36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ordenança da Ceia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Como entendê-la se não tivermos em mente que Cristo ordenou que, nela, "</a:t>
            </a:r>
            <a:r>
              <a:rPr lang="pt-BR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anunciais a morte do Senhor, até que Ele venha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 (1Co 11:26)?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24764398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9915553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1117403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4268006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5492800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3351403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0670958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2420485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6857402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6509539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57B3D17-F5BD-42E1-836C-277AF948E38A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Xxxx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15059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6037</Words>
  <Application>Microsoft Office PowerPoint</Application>
  <PresentationFormat>Widescreen</PresentationFormat>
  <Paragraphs>345</Paragraphs>
  <Slides>338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338</vt:i4>
      </vt:variant>
    </vt:vector>
  </HeadingPairs>
  <TitlesOfParts>
    <vt:vector size="344" baseType="lpstr">
      <vt:lpstr>Arial</vt:lpstr>
      <vt:lpstr>Calibri</vt:lpstr>
      <vt:lpstr>Calibri Light</vt:lpstr>
      <vt:lpstr>Tahoma</vt:lpstr>
      <vt:lpstr>Times New Roman</vt:lpstr>
      <vt:lpstr>Tema do Office</vt:lpstr>
      <vt:lpstr>Escatologia: A Doutrina Das Últimas Coisas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Escatologia: A Doutrina Das Últimas Coisas  </dc:title>
  <dc:creator>Hélio de Menezes Silva</dc:creator>
  <cp:lastModifiedBy>Hélio de Menezes Silva</cp:lastModifiedBy>
  <cp:revision>7</cp:revision>
  <dcterms:created xsi:type="dcterms:W3CDTF">2019-11-28T02:05:28Z</dcterms:created>
  <dcterms:modified xsi:type="dcterms:W3CDTF">2019-12-20T11:04:19Z</dcterms:modified>
</cp:coreProperties>
</file>