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Default Extension="tiff" ContentType="image/tif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6"/>
  </p:notesMasterIdLst>
  <p:sldIdLst>
    <p:sldId id="341" r:id="rId2"/>
    <p:sldId id="256" r:id="rId3"/>
    <p:sldId id="334" r:id="rId4"/>
    <p:sldId id="350" r:id="rId5"/>
    <p:sldId id="267" r:id="rId6"/>
    <p:sldId id="269" r:id="rId7"/>
    <p:sldId id="268" r:id="rId8"/>
    <p:sldId id="257" r:id="rId9"/>
    <p:sldId id="258" r:id="rId10"/>
    <p:sldId id="259" r:id="rId11"/>
    <p:sldId id="260" r:id="rId12"/>
    <p:sldId id="261" r:id="rId13"/>
    <p:sldId id="262" r:id="rId14"/>
    <p:sldId id="264" r:id="rId15"/>
    <p:sldId id="265" r:id="rId16"/>
    <p:sldId id="266" r:id="rId17"/>
    <p:sldId id="273" r:id="rId18"/>
    <p:sldId id="270" r:id="rId19"/>
    <p:sldId id="356" r:id="rId20"/>
    <p:sldId id="367" r:id="rId21"/>
    <p:sldId id="274" r:id="rId22"/>
    <p:sldId id="359" r:id="rId23"/>
    <p:sldId id="360" r:id="rId24"/>
    <p:sldId id="361" r:id="rId25"/>
    <p:sldId id="275" r:id="rId26"/>
    <p:sldId id="277" r:id="rId27"/>
    <p:sldId id="276" r:id="rId28"/>
    <p:sldId id="278" r:id="rId29"/>
    <p:sldId id="279" r:id="rId30"/>
    <p:sldId id="352" r:id="rId31"/>
    <p:sldId id="364" r:id="rId32"/>
    <p:sldId id="280" r:id="rId33"/>
    <p:sldId id="281" r:id="rId34"/>
    <p:sldId id="282" r:id="rId35"/>
    <p:sldId id="283" r:id="rId36"/>
    <p:sldId id="284" r:id="rId37"/>
    <p:sldId id="353" r:id="rId38"/>
    <p:sldId id="362" r:id="rId39"/>
    <p:sldId id="354" r:id="rId40"/>
    <p:sldId id="318" r:id="rId41"/>
    <p:sldId id="285" r:id="rId42"/>
    <p:sldId id="286" r:id="rId43"/>
    <p:sldId id="287" r:id="rId44"/>
    <p:sldId id="288" r:id="rId45"/>
    <p:sldId id="289" r:id="rId46"/>
    <p:sldId id="290" r:id="rId47"/>
    <p:sldId id="291" r:id="rId48"/>
    <p:sldId id="292" r:id="rId49"/>
    <p:sldId id="332" r:id="rId50"/>
    <p:sldId id="333" r:id="rId51"/>
    <p:sldId id="347" r:id="rId52"/>
    <p:sldId id="293" r:id="rId53"/>
    <p:sldId id="294" r:id="rId54"/>
    <p:sldId id="295" r:id="rId55"/>
    <p:sldId id="297" r:id="rId56"/>
    <p:sldId id="302" r:id="rId57"/>
    <p:sldId id="306" r:id="rId58"/>
    <p:sldId id="307" r:id="rId59"/>
    <p:sldId id="308" r:id="rId60"/>
    <p:sldId id="296" r:id="rId61"/>
    <p:sldId id="298" r:id="rId62"/>
    <p:sldId id="299" r:id="rId63"/>
    <p:sldId id="300" r:id="rId64"/>
    <p:sldId id="272" r:id="rId65"/>
    <p:sldId id="301" r:id="rId66"/>
    <p:sldId id="319" r:id="rId67"/>
    <p:sldId id="303" r:id="rId68"/>
    <p:sldId id="304" r:id="rId69"/>
    <p:sldId id="271" r:id="rId70"/>
    <p:sldId id="311" r:id="rId71"/>
    <p:sldId id="310" r:id="rId72"/>
    <p:sldId id="312" r:id="rId73"/>
    <p:sldId id="313" r:id="rId74"/>
    <p:sldId id="314" r:id="rId75"/>
    <p:sldId id="315" r:id="rId76"/>
    <p:sldId id="316" r:id="rId77"/>
    <p:sldId id="317" r:id="rId78"/>
    <p:sldId id="329" r:id="rId79"/>
    <p:sldId id="330" r:id="rId80"/>
    <p:sldId id="331" r:id="rId81"/>
    <p:sldId id="320" r:id="rId82"/>
    <p:sldId id="342" r:id="rId83"/>
    <p:sldId id="357" r:id="rId84"/>
    <p:sldId id="358" r:id="rId85"/>
    <p:sldId id="343" r:id="rId86"/>
    <p:sldId id="344" r:id="rId87"/>
    <p:sldId id="327" r:id="rId88"/>
    <p:sldId id="321" r:id="rId89"/>
    <p:sldId id="322" r:id="rId90"/>
    <p:sldId id="323" r:id="rId91"/>
    <p:sldId id="324" r:id="rId92"/>
    <p:sldId id="325" r:id="rId93"/>
    <p:sldId id="365" r:id="rId94"/>
    <p:sldId id="366" r:id="rId95"/>
    <p:sldId id="335" r:id="rId96"/>
    <p:sldId id="336" r:id="rId97"/>
    <p:sldId id="345" r:id="rId98"/>
    <p:sldId id="368" r:id="rId99"/>
    <p:sldId id="337" r:id="rId100"/>
    <p:sldId id="348" r:id="rId101"/>
    <p:sldId id="349" r:id="rId102"/>
    <p:sldId id="346" r:id="rId103"/>
    <p:sldId id="338" r:id="rId104"/>
    <p:sldId id="355" r:id="rId10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autoAdjust="0"/>
    <p:restoredTop sz="94624" autoAdjust="0"/>
  </p:normalViewPr>
  <p:slideViewPr>
    <p:cSldViewPr>
      <p:cViewPr>
        <p:scale>
          <a:sx n="70" d="100"/>
          <a:sy n="70" d="100"/>
        </p:scale>
        <p:origin x="-780" y="-78"/>
      </p:cViewPr>
      <p:guideLst>
        <p:guide orient="horz" pos="2160"/>
        <p:guide pos="2880"/>
      </p:guideLst>
    </p:cSldViewPr>
  </p:slideViewPr>
  <p:outlineViewPr>
    <p:cViewPr>
      <p:scale>
        <a:sx n="33" d="100"/>
        <a:sy n="33" d="100"/>
      </p:scale>
      <p:origin x="54" y="6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20T11:39:42.170" idx="1">
    <p:pos x="4922" y="550"/>
    <p:text>SECA-SE A ERVA, E CAI A FLOR, PORÉM A PALAVRA DO SENHOR SUBSISTE ETERNAMENTE.</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8E610-8426-44D3-9076-F193160BA166}"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pt-BR"/>
        </a:p>
      </dgm:t>
    </dgm:pt>
    <dgm:pt modelId="{93500036-56C6-4E4D-B7D5-ADBE5C71C15B}">
      <dgm:prSet phldrT="[Texto]"/>
      <dgm:spPr/>
      <dgm:t>
        <a:bodyPr/>
        <a:lstStyle/>
        <a:p>
          <a:r>
            <a:rPr lang="pt-BR" dirty="0" smtClean="0"/>
            <a:t>Bíblia</a:t>
          </a:r>
          <a:endParaRPr lang="pt-BR" dirty="0"/>
        </a:p>
      </dgm:t>
    </dgm:pt>
    <dgm:pt modelId="{353D8832-CB67-4B68-99CB-598213853DCB}" type="parTrans" cxnId="{03B1A8E3-93EF-4762-895F-16DC80DA227B}">
      <dgm:prSet/>
      <dgm:spPr/>
      <dgm:t>
        <a:bodyPr/>
        <a:lstStyle/>
        <a:p>
          <a:endParaRPr lang="pt-BR"/>
        </a:p>
      </dgm:t>
    </dgm:pt>
    <dgm:pt modelId="{64CE12A4-5830-4EBE-A79C-A31F0B7D48B5}" type="sibTrans" cxnId="{03B1A8E3-93EF-4762-895F-16DC80DA227B}">
      <dgm:prSet/>
      <dgm:spPr/>
      <dgm:t>
        <a:bodyPr/>
        <a:lstStyle/>
        <a:p>
          <a:endParaRPr lang="pt-BR"/>
        </a:p>
      </dgm:t>
    </dgm:pt>
    <dgm:pt modelId="{E39D9672-5DF0-4362-8456-6A499BCD73EB}">
      <dgm:prSet phldrT="[Texto]"/>
      <dgm:spPr/>
      <dgm:t>
        <a:bodyPr/>
        <a:lstStyle/>
        <a:p>
          <a:r>
            <a:rPr lang="pt-BR" dirty="0" smtClean="0"/>
            <a:t>Autógrafos </a:t>
          </a:r>
          <a:endParaRPr lang="pt-BR" dirty="0"/>
        </a:p>
      </dgm:t>
    </dgm:pt>
    <dgm:pt modelId="{8114D1BA-A092-40A1-8F52-A28595FF1D68}" type="parTrans" cxnId="{8ACF2F65-F10B-4519-A4AC-A94174928734}">
      <dgm:prSet/>
      <dgm:spPr/>
      <dgm:t>
        <a:bodyPr/>
        <a:lstStyle/>
        <a:p>
          <a:endParaRPr lang="pt-BR"/>
        </a:p>
      </dgm:t>
    </dgm:pt>
    <dgm:pt modelId="{0F5F7CE2-1C10-4C21-A3A3-FBFB164383E0}" type="sibTrans" cxnId="{8ACF2F65-F10B-4519-A4AC-A94174928734}">
      <dgm:prSet/>
      <dgm:spPr/>
      <dgm:t>
        <a:bodyPr/>
        <a:lstStyle/>
        <a:p>
          <a:endParaRPr lang="pt-BR"/>
        </a:p>
      </dgm:t>
    </dgm:pt>
    <dgm:pt modelId="{901DEDDD-AF5C-4D5D-A173-38B3B0FB3FC5}">
      <dgm:prSet phldrT="[Texto]"/>
      <dgm:spPr/>
      <dgm:t>
        <a:bodyPr/>
        <a:lstStyle/>
        <a:p>
          <a:r>
            <a:rPr lang="pt-BR" dirty="0" smtClean="0"/>
            <a:t>Bíblia</a:t>
          </a:r>
          <a:endParaRPr lang="pt-BR" dirty="0"/>
        </a:p>
      </dgm:t>
    </dgm:pt>
    <dgm:pt modelId="{A2B1327D-3608-4B3B-BE84-84C636FB0FFC}" type="parTrans" cxnId="{E071229B-0234-4AE7-BC8B-B88E676022CE}">
      <dgm:prSet/>
      <dgm:spPr/>
      <dgm:t>
        <a:bodyPr/>
        <a:lstStyle/>
        <a:p>
          <a:endParaRPr lang="pt-BR"/>
        </a:p>
      </dgm:t>
    </dgm:pt>
    <dgm:pt modelId="{5665DCA7-264D-4848-8F38-D1FE11AFC0DA}" type="sibTrans" cxnId="{E071229B-0234-4AE7-BC8B-B88E676022CE}">
      <dgm:prSet/>
      <dgm:spPr/>
      <dgm:t>
        <a:bodyPr/>
        <a:lstStyle/>
        <a:p>
          <a:endParaRPr lang="pt-BR"/>
        </a:p>
      </dgm:t>
    </dgm:pt>
    <dgm:pt modelId="{C8AEC269-A84D-4050-8A52-A00A9EDB779E}">
      <dgm:prSet phldrT="[Texto]"/>
      <dgm:spPr/>
      <dgm:t>
        <a:bodyPr/>
        <a:lstStyle/>
        <a:p>
          <a:r>
            <a:rPr lang="pt-BR" dirty="0" smtClean="0"/>
            <a:t>Apógrafos </a:t>
          </a:r>
          <a:endParaRPr lang="pt-BR" dirty="0"/>
        </a:p>
      </dgm:t>
    </dgm:pt>
    <dgm:pt modelId="{F1FFCA87-5C9B-4197-B24F-A0D84262623F}" type="parTrans" cxnId="{3BA95FD7-B31C-4056-A333-B34CB7035B48}">
      <dgm:prSet/>
      <dgm:spPr/>
      <dgm:t>
        <a:bodyPr/>
        <a:lstStyle/>
        <a:p>
          <a:endParaRPr lang="pt-BR"/>
        </a:p>
      </dgm:t>
    </dgm:pt>
    <dgm:pt modelId="{B3F88745-BC69-47E9-9393-4C1253B7B623}" type="sibTrans" cxnId="{3BA95FD7-B31C-4056-A333-B34CB7035B48}">
      <dgm:prSet/>
      <dgm:spPr/>
      <dgm:t>
        <a:bodyPr/>
        <a:lstStyle/>
        <a:p>
          <a:endParaRPr lang="pt-BR"/>
        </a:p>
      </dgm:t>
    </dgm:pt>
    <dgm:pt modelId="{E6D6D088-D92E-4DC9-AB67-1DCC0234975E}">
      <dgm:prSet phldrT="[Texto]"/>
      <dgm:spPr/>
      <dgm:t>
        <a:bodyPr/>
        <a:lstStyle/>
        <a:p>
          <a:r>
            <a:rPr lang="pt-BR" dirty="0" smtClean="0"/>
            <a:t>Bíblia</a:t>
          </a:r>
          <a:endParaRPr lang="pt-BR" dirty="0"/>
        </a:p>
      </dgm:t>
    </dgm:pt>
    <dgm:pt modelId="{BC5FB201-BC70-4AA7-8DF8-473FA13A0530}" type="parTrans" cxnId="{AE2B60E1-290B-463E-8857-A9D9C32A8320}">
      <dgm:prSet/>
      <dgm:spPr/>
      <dgm:t>
        <a:bodyPr/>
        <a:lstStyle/>
        <a:p>
          <a:endParaRPr lang="pt-BR"/>
        </a:p>
      </dgm:t>
    </dgm:pt>
    <dgm:pt modelId="{26F02110-C44C-491D-B23E-73BADBC00F84}" type="sibTrans" cxnId="{AE2B60E1-290B-463E-8857-A9D9C32A8320}">
      <dgm:prSet/>
      <dgm:spPr/>
      <dgm:t>
        <a:bodyPr/>
        <a:lstStyle/>
        <a:p>
          <a:endParaRPr lang="pt-BR"/>
        </a:p>
      </dgm:t>
    </dgm:pt>
    <dgm:pt modelId="{49AF8F43-B41B-419B-AA4C-5701FAB73EE1}">
      <dgm:prSet phldrT="[Texto]"/>
      <dgm:spPr/>
      <dgm:t>
        <a:bodyPr/>
        <a:lstStyle/>
        <a:p>
          <a:r>
            <a:rPr lang="pt-BR" dirty="0" smtClean="0"/>
            <a:t>Cópias atuais</a:t>
          </a:r>
          <a:endParaRPr lang="pt-BR" dirty="0"/>
        </a:p>
      </dgm:t>
    </dgm:pt>
    <dgm:pt modelId="{0A67B637-EBDE-49E1-9C9F-A5ECC2395E89}" type="parTrans" cxnId="{241EF2A2-198E-47A9-893B-AC4EEEF08B03}">
      <dgm:prSet/>
      <dgm:spPr/>
      <dgm:t>
        <a:bodyPr/>
        <a:lstStyle/>
        <a:p>
          <a:endParaRPr lang="pt-BR"/>
        </a:p>
      </dgm:t>
    </dgm:pt>
    <dgm:pt modelId="{88D22C60-299B-4914-AAF2-407835C93A95}" type="sibTrans" cxnId="{241EF2A2-198E-47A9-893B-AC4EEEF08B03}">
      <dgm:prSet/>
      <dgm:spPr/>
      <dgm:t>
        <a:bodyPr/>
        <a:lstStyle/>
        <a:p>
          <a:endParaRPr lang="pt-BR"/>
        </a:p>
      </dgm:t>
    </dgm:pt>
    <dgm:pt modelId="{97B26321-05AF-4B68-93D0-EB59E5F3CA34}" type="pres">
      <dgm:prSet presAssocID="{1268E610-8426-44D3-9076-F193160BA166}" presName="linearFlow" presStyleCnt="0">
        <dgm:presLayoutVars>
          <dgm:dir/>
          <dgm:animLvl val="lvl"/>
          <dgm:resizeHandles val="exact"/>
        </dgm:presLayoutVars>
      </dgm:prSet>
      <dgm:spPr/>
      <dgm:t>
        <a:bodyPr/>
        <a:lstStyle/>
        <a:p>
          <a:endParaRPr lang="pt-BR"/>
        </a:p>
      </dgm:t>
    </dgm:pt>
    <dgm:pt modelId="{0A6EDBBB-D3EA-46E3-A5DB-678B39912E85}" type="pres">
      <dgm:prSet presAssocID="{93500036-56C6-4E4D-B7D5-ADBE5C71C15B}" presName="composite" presStyleCnt="0"/>
      <dgm:spPr/>
    </dgm:pt>
    <dgm:pt modelId="{58E18050-3A52-4012-8DA8-0C3450318809}" type="pres">
      <dgm:prSet presAssocID="{93500036-56C6-4E4D-B7D5-ADBE5C71C15B}" presName="parentText" presStyleLbl="alignNode1" presStyleIdx="0" presStyleCnt="3">
        <dgm:presLayoutVars>
          <dgm:chMax val="1"/>
          <dgm:bulletEnabled val="1"/>
        </dgm:presLayoutVars>
      </dgm:prSet>
      <dgm:spPr/>
      <dgm:t>
        <a:bodyPr/>
        <a:lstStyle/>
        <a:p>
          <a:endParaRPr lang="pt-BR"/>
        </a:p>
      </dgm:t>
    </dgm:pt>
    <dgm:pt modelId="{234811F4-4A0B-4C07-9A0C-2E3D5052FC6A}" type="pres">
      <dgm:prSet presAssocID="{93500036-56C6-4E4D-B7D5-ADBE5C71C15B}" presName="descendantText" presStyleLbl="alignAcc1" presStyleIdx="0" presStyleCnt="3">
        <dgm:presLayoutVars>
          <dgm:bulletEnabled val="1"/>
        </dgm:presLayoutVars>
      </dgm:prSet>
      <dgm:spPr/>
      <dgm:t>
        <a:bodyPr/>
        <a:lstStyle/>
        <a:p>
          <a:endParaRPr lang="pt-BR"/>
        </a:p>
      </dgm:t>
    </dgm:pt>
    <dgm:pt modelId="{6F83172B-C077-454F-9372-535183C535D9}" type="pres">
      <dgm:prSet presAssocID="{64CE12A4-5830-4EBE-A79C-A31F0B7D48B5}" presName="sp" presStyleCnt="0"/>
      <dgm:spPr/>
    </dgm:pt>
    <dgm:pt modelId="{F80F88CE-860B-4DFE-8EA9-3832736401C1}" type="pres">
      <dgm:prSet presAssocID="{901DEDDD-AF5C-4D5D-A173-38B3B0FB3FC5}" presName="composite" presStyleCnt="0"/>
      <dgm:spPr/>
    </dgm:pt>
    <dgm:pt modelId="{5D7C53EC-07F0-4742-AE96-3CE8727C5FB5}" type="pres">
      <dgm:prSet presAssocID="{901DEDDD-AF5C-4D5D-A173-38B3B0FB3FC5}" presName="parentText" presStyleLbl="alignNode1" presStyleIdx="1" presStyleCnt="3">
        <dgm:presLayoutVars>
          <dgm:chMax val="1"/>
          <dgm:bulletEnabled val="1"/>
        </dgm:presLayoutVars>
      </dgm:prSet>
      <dgm:spPr/>
      <dgm:t>
        <a:bodyPr/>
        <a:lstStyle/>
        <a:p>
          <a:endParaRPr lang="pt-BR"/>
        </a:p>
      </dgm:t>
    </dgm:pt>
    <dgm:pt modelId="{D538C7E3-57DB-4A52-B921-920B044637AC}" type="pres">
      <dgm:prSet presAssocID="{901DEDDD-AF5C-4D5D-A173-38B3B0FB3FC5}" presName="descendantText" presStyleLbl="alignAcc1" presStyleIdx="1" presStyleCnt="3">
        <dgm:presLayoutVars>
          <dgm:bulletEnabled val="1"/>
        </dgm:presLayoutVars>
      </dgm:prSet>
      <dgm:spPr/>
      <dgm:t>
        <a:bodyPr/>
        <a:lstStyle/>
        <a:p>
          <a:endParaRPr lang="pt-BR"/>
        </a:p>
      </dgm:t>
    </dgm:pt>
    <dgm:pt modelId="{3831511D-7338-4238-9879-5F0DD4E03253}" type="pres">
      <dgm:prSet presAssocID="{5665DCA7-264D-4848-8F38-D1FE11AFC0DA}" presName="sp" presStyleCnt="0"/>
      <dgm:spPr/>
    </dgm:pt>
    <dgm:pt modelId="{18CE1989-BCDB-4B98-8820-B673862AF028}" type="pres">
      <dgm:prSet presAssocID="{E6D6D088-D92E-4DC9-AB67-1DCC0234975E}" presName="composite" presStyleCnt="0"/>
      <dgm:spPr/>
    </dgm:pt>
    <dgm:pt modelId="{A4B459FC-56C4-4527-B29C-E1CA6E94FFDF}" type="pres">
      <dgm:prSet presAssocID="{E6D6D088-D92E-4DC9-AB67-1DCC0234975E}" presName="parentText" presStyleLbl="alignNode1" presStyleIdx="2" presStyleCnt="3">
        <dgm:presLayoutVars>
          <dgm:chMax val="1"/>
          <dgm:bulletEnabled val="1"/>
        </dgm:presLayoutVars>
      </dgm:prSet>
      <dgm:spPr/>
      <dgm:t>
        <a:bodyPr/>
        <a:lstStyle/>
        <a:p>
          <a:endParaRPr lang="pt-BR"/>
        </a:p>
      </dgm:t>
    </dgm:pt>
    <dgm:pt modelId="{DBBF7C2B-F5B9-4AD5-B5CF-EBB92417EC67}" type="pres">
      <dgm:prSet presAssocID="{E6D6D088-D92E-4DC9-AB67-1DCC0234975E}" presName="descendantText" presStyleLbl="alignAcc1" presStyleIdx="2" presStyleCnt="3">
        <dgm:presLayoutVars>
          <dgm:bulletEnabled val="1"/>
        </dgm:presLayoutVars>
      </dgm:prSet>
      <dgm:spPr/>
      <dgm:t>
        <a:bodyPr/>
        <a:lstStyle/>
        <a:p>
          <a:endParaRPr lang="pt-BR"/>
        </a:p>
      </dgm:t>
    </dgm:pt>
  </dgm:ptLst>
  <dgm:cxnLst>
    <dgm:cxn modelId="{0F515B13-757A-4941-948D-47765D95BED1}" type="presOf" srcId="{C8AEC269-A84D-4050-8A52-A00A9EDB779E}" destId="{D538C7E3-57DB-4A52-B921-920B044637AC}" srcOrd="0" destOrd="0" presId="urn:microsoft.com/office/officeart/2005/8/layout/chevron2"/>
    <dgm:cxn modelId="{20FBAD84-636A-4660-9F73-6985306A69F2}" type="presOf" srcId="{E6D6D088-D92E-4DC9-AB67-1DCC0234975E}" destId="{A4B459FC-56C4-4527-B29C-E1CA6E94FFDF}" srcOrd="0" destOrd="0" presId="urn:microsoft.com/office/officeart/2005/8/layout/chevron2"/>
    <dgm:cxn modelId="{3BA95FD7-B31C-4056-A333-B34CB7035B48}" srcId="{901DEDDD-AF5C-4D5D-A173-38B3B0FB3FC5}" destId="{C8AEC269-A84D-4050-8A52-A00A9EDB779E}" srcOrd="0" destOrd="0" parTransId="{F1FFCA87-5C9B-4197-B24F-A0D84262623F}" sibTransId="{B3F88745-BC69-47E9-9393-4C1253B7B623}"/>
    <dgm:cxn modelId="{5C00A4B4-96C0-49FA-B76F-8A7735632124}" type="presOf" srcId="{1268E610-8426-44D3-9076-F193160BA166}" destId="{97B26321-05AF-4B68-93D0-EB59E5F3CA34}" srcOrd="0" destOrd="0" presId="urn:microsoft.com/office/officeart/2005/8/layout/chevron2"/>
    <dgm:cxn modelId="{CED1BBED-13E5-4C50-9C11-3ADB8D4AC27F}" type="presOf" srcId="{901DEDDD-AF5C-4D5D-A173-38B3B0FB3FC5}" destId="{5D7C53EC-07F0-4742-AE96-3CE8727C5FB5}" srcOrd="0" destOrd="0" presId="urn:microsoft.com/office/officeart/2005/8/layout/chevron2"/>
    <dgm:cxn modelId="{E071229B-0234-4AE7-BC8B-B88E676022CE}" srcId="{1268E610-8426-44D3-9076-F193160BA166}" destId="{901DEDDD-AF5C-4D5D-A173-38B3B0FB3FC5}" srcOrd="1" destOrd="0" parTransId="{A2B1327D-3608-4B3B-BE84-84C636FB0FFC}" sibTransId="{5665DCA7-264D-4848-8F38-D1FE11AFC0DA}"/>
    <dgm:cxn modelId="{AE2B60E1-290B-463E-8857-A9D9C32A8320}" srcId="{1268E610-8426-44D3-9076-F193160BA166}" destId="{E6D6D088-D92E-4DC9-AB67-1DCC0234975E}" srcOrd="2" destOrd="0" parTransId="{BC5FB201-BC70-4AA7-8DF8-473FA13A0530}" sibTransId="{26F02110-C44C-491D-B23E-73BADBC00F84}"/>
    <dgm:cxn modelId="{8ACF2F65-F10B-4519-A4AC-A94174928734}" srcId="{93500036-56C6-4E4D-B7D5-ADBE5C71C15B}" destId="{E39D9672-5DF0-4362-8456-6A499BCD73EB}" srcOrd="0" destOrd="0" parTransId="{8114D1BA-A092-40A1-8F52-A28595FF1D68}" sibTransId="{0F5F7CE2-1C10-4C21-A3A3-FBFB164383E0}"/>
    <dgm:cxn modelId="{03B1A8E3-93EF-4762-895F-16DC80DA227B}" srcId="{1268E610-8426-44D3-9076-F193160BA166}" destId="{93500036-56C6-4E4D-B7D5-ADBE5C71C15B}" srcOrd="0" destOrd="0" parTransId="{353D8832-CB67-4B68-99CB-598213853DCB}" sibTransId="{64CE12A4-5830-4EBE-A79C-A31F0B7D48B5}"/>
    <dgm:cxn modelId="{241EF2A2-198E-47A9-893B-AC4EEEF08B03}" srcId="{E6D6D088-D92E-4DC9-AB67-1DCC0234975E}" destId="{49AF8F43-B41B-419B-AA4C-5701FAB73EE1}" srcOrd="0" destOrd="0" parTransId="{0A67B637-EBDE-49E1-9C9F-A5ECC2395E89}" sibTransId="{88D22C60-299B-4914-AAF2-407835C93A95}"/>
    <dgm:cxn modelId="{16E5C36E-0432-4982-A0A2-A593D2161EF1}" type="presOf" srcId="{49AF8F43-B41B-419B-AA4C-5701FAB73EE1}" destId="{DBBF7C2B-F5B9-4AD5-B5CF-EBB92417EC67}" srcOrd="0" destOrd="0" presId="urn:microsoft.com/office/officeart/2005/8/layout/chevron2"/>
    <dgm:cxn modelId="{97CC6172-A9FE-4F0E-8F15-490D1D1C9C69}" type="presOf" srcId="{E39D9672-5DF0-4362-8456-6A499BCD73EB}" destId="{234811F4-4A0B-4C07-9A0C-2E3D5052FC6A}" srcOrd="0" destOrd="0" presId="urn:microsoft.com/office/officeart/2005/8/layout/chevron2"/>
    <dgm:cxn modelId="{F2872DE5-335F-4273-B77E-1330FA2BD24E}" type="presOf" srcId="{93500036-56C6-4E4D-B7D5-ADBE5C71C15B}" destId="{58E18050-3A52-4012-8DA8-0C3450318809}" srcOrd="0" destOrd="0" presId="urn:microsoft.com/office/officeart/2005/8/layout/chevron2"/>
    <dgm:cxn modelId="{185C2C42-E9A3-4FB3-B7D0-7902956E8321}" type="presParOf" srcId="{97B26321-05AF-4B68-93D0-EB59E5F3CA34}" destId="{0A6EDBBB-D3EA-46E3-A5DB-678B39912E85}" srcOrd="0" destOrd="0" presId="urn:microsoft.com/office/officeart/2005/8/layout/chevron2"/>
    <dgm:cxn modelId="{F6284806-194C-4BB1-A1AA-1A706AD27275}" type="presParOf" srcId="{0A6EDBBB-D3EA-46E3-A5DB-678B39912E85}" destId="{58E18050-3A52-4012-8DA8-0C3450318809}" srcOrd="0" destOrd="0" presId="urn:microsoft.com/office/officeart/2005/8/layout/chevron2"/>
    <dgm:cxn modelId="{30327C5F-5A3C-43D0-B1EF-9F5019A74DF9}" type="presParOf" srcId="{0A6EDBBB-D3EA-46E3-A5DB-678B39912E85}" destId="{234811F4-4A0B-4C07-9A0C-2E3D5052FC6A}" srcOrd="1" destOrd="0" presId="urn:microsoft.com/office/officeart/2005/8/layout/chevron2"/>
    <dgm:cxn modelId="{6707BA6B-8E16-4CF9-80C4-84997BA27772}" type="presParOf" srcId="{97B26321-05AF-4B68-93D0-EB59E5F3CA34}" destId="{6F83172B-C077-454F-9372-535183C535D9}" srcOrd="1" destOrd="0" presId="urn:microsoft.com/office/officeart/2005/8/layout/chevron2"/>
    <dgm:cxn modelId="{37C3B222-18AD-4758-82FE-BBB8CD99B956}" type="presParOf" srcId="{97B26321-05AF-4B68-93D0-EB59E5F3CA34}" destId="{F80F88CE-860B-4DFE-8EA9-3832736401C1}" srcOrd="2" destOrd="0" presId="urn:microsoft.com/office/officeart/2005/8/layout/chevron2"/>
    <dgm:cxn modelId="{FA2B3018-D876-461E-BEF3-C1EFE88E0699}" type="presParOf" srcId="{F80F88CE-860B-4DFE-8EA9-3832736401C1}" destId="{5D7C53EC-07F0-4742-AE96-3CE8727C5FB5}" srcOrd="0" destOrd="0" presId="urn:microsoft.com/office/officeart/2005/8/layout/chevron2"/>
    <dgm:cxn modelId="{0560A2F8-F189-4D8C-AD2D-65D73420B330}" type="presParOf" srcId="{F80F88CE-860B-4DFE-8EA9-3832736401C1}" destId="{D538C7E3-57DB-4A52-B921-920B044637AC}" srcOrd="1" destOrd="0" presId="urn:microsoft.com/office/officeart/2005/8/layout/chevron2"/>
    <dgm:cxn modelId="{9BDAE484-98BB-449D-AB7F-7FB9153EE91B}" type="presParOf" srcId="{97B26321-05AF-4B68-93D0-EB59E5F3CA34}" destId="{3831511D-7338-4238-9879-5F0DD4E03253}" srcOrd="3" destOrd="0" presId="urn:microsoft.com/office/officeart/2005/8/layout/chevron2"/>
    <dgm:cxn modelId="{6A20357D-EB52-4962-B965-2D1B8CE9824D}" type="presParOf" srcId="{97B26321-05AF-4B68-93D0-EB59E5F3CA34}" destId="{18CE1989-BCDB-4B98-8820-B673862AF028}" srcOrd="4" destOrd="0" presId="urn:microsoft.com/office/officeart/2005/8/layout/chevron2"/>
    <dgm:cxn modelId="{0389FC14-4EFC-4382-A2E6-08FC3F45B5C8}" type="presParOf" srcId="{18CE1989-BCDB-4B98-8820-B673862AF028}" destId="{A4B459FC-56C4-4527-B29C-E1CA6E94FFDF}" srcOrd="0" destOrd="0" presId="urn:microsoft.com/office/officeart/2005/8/layout/chevron2"/>
    <dgm:cxn modelId="{FFCBA81D-1EAA-465E-8793-22BACC43B107}" type="presParOf" srcId="{18CE1989-BCDB-4B98-8820-B673862AF028}" destId="{DBBF7C2B-F5B9-4AD5-B5CF-EBB92417EC67}"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17C87-D0B6-4C02-B130-924BC5ACEAD9}" type="datetimeFigureOut">
              <a:rPr lang="pt-BR" smtClean="0"/>
              <a:pPr/>
              <a:t>24/02/2017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8DAA8-72F6-4686-9BA5-4A63C72FEAA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948DAA8-72F6-4686-9BA5-4A63C72FEAAF}" type="slidenum">
              <a:rPr lang="pt-BR" smtClean="0"/>
              <a:pPr/>
              <a:t>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Eusébio era seguidor de Orígenes, que negava a divindade de Cristo. (heresia</a:t>
            </a:r>
            <a:r>
              <a:rPr lang="pt-BR" baseline="0" dirty="0" smtClean="0"/>
              <a:t> ariana). Era mais conhecido como Jerônimo. Baseou sua tradução na Septuaginta.</a:t>
            </a:r>
            <a:endParaRPr lang="pt-BR" dirty="0"/>
          </a:p>
        </p:txBody>
      </p:sp>
      <p:sp>
        <p:nvSpPr>
          <p:cNvPr id="4" name="Espaço Reservado para Número de Slide 3"/>
          <p:cNvSpPr>
            <a:spLocks noGrp="1"/>
          </p:cNvSpPr>
          <p:nvPr>
            <p:ph type="sldNum" sz="quarter" idx="10"/>
          </p:nvPr>
        </p:nvSpPr>
        <p:spPr/>
        <p:txBody>
          <a:bodyPr/>
          <a:lstStyle/>
          <a:p>
            <a:fld id="{F948DAA8-72F6-4686-9BA5-4A63C72FEAAF}" type="slidenum">
              <a:rPr lang="pt-BR" smtClean="0"/>
              <a:pPr/>
              <a:t>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Por</a:t>
            </a:r>
            <a:r>
              <a:rPr lang="pt-BR" baseline="0" dirty="0" smtClean="0"/>
              <a:t> que Deus permitiu que aparecessem mudanças? 1º Pecado do homem. 2º Para separar os fiéis dos infiéis.</a:t>
            </a:r>
            <a:endParaRPr lang="pt-BR" dirty="0"/>
          </a:p>
        </p:txBody>
      </p:sp>
      <p:sp>
        <p:nvSpPr>
          <p:cNvPr id="4" name="Espaço Reservado para Número de Slide 3"/>
          <p:cNvSpPr>
            <a:spLocks noGrp="1"/>
          </p:cNvSpPr>
          <p:nvPr>
            <p:ph type="sldNum" sz="quarter" idx="10"/>
          </p:nvPr>
        </p:nvSpPr>
        <p:spPr/>
        <p:txBody>
          <a:bodyPr/>
          <a:lstStyle/>
          <a:p>
            <a:fld id="{F948DAA8-72F6-4686-9BA5-4A63C72FEAAF}" type="slidenum">
              <a:rPr lang="pt-BR" smtClean="0"/>
              <a:pPr/>
              <a:t>11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Conheceu</a:t>
            </a:r>
            <a:r>
              <a:rPr lang="pt-BR" baseline="0" dirty="0" smtClean="0"/>
              <a:t> é eufemismo. Deus usa vários tipos de linguagem até uma linguagem figurada mas muito pesada como em Na.3:5</a:t>
            </a:r>
            <a:endParaRPr lang="pt-BR" dirty="0"/>
          </a:p>
        </p:txBody>
      </p:sp>
      <p:sp>
        <p:nvSpPr>
          <p:cNvPr id="4" name="Espaço Reservado para Número de Slide 3"/>
          <p:cNvSpPr>
            <a:spLocks noGrp="1"/>
          </p:cNvSpPr>
          <p:nvPr>
            <p:ph type="sldNum" sz="quarter" idx="10"/>
          </p:nvPr>
        </p:nvSpPr>
        <p:spPr/>
        <p:txBody>
          <a:bodyPr/>
          <a:lstStyle/>
          <a:p>
            <a:fld id="{F948DAA8-72F6-4686-9BA5-4A63C72FEAAF}" type="slidenum">
              <a:rPr lang="pt-BR" smtClean="0"/>
              <a:pPr/>
              <a:t>50</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948DAA8-72F6-4686-9BA5-4A63C72FEAAF}" type="slidenum">
              <a:rPr lang="pt-BR" smtClean="0"/>
              <a:pPr/>
              <a:t>54</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Apesar</a:t>
            </a:r>
            <a:r>
              <a:rPr lang="pt-BR" baseline="0" dirty="0" smtClean="0"/>
              <a:t> da NVI não seguir esse texto, ela continua endossando-o</a:t>
            </a:r>
            <a:endParaRPr lang="pt-BR" dirty="0"/>
          </a:p>
        </p:txBody>
      </p:sp>
      <p:sp>
        <p:nvSpPr>
          <p:cNvPr id="4" name="Espaço Reservado para Número de Slide 3"/>
          <p:cNvSpPr>
            <a:spLocks noGrp="1"/>
          </p:cNvSpPr>
          <p:nvPr>
            <p:ph type="sldNum" sz="quarter" idx="10"/>
          </p:nvPr>
        </p:nvSpPr>
        <p:spPr/>
        <p:txBody>
          <a:bodyPr/>
          <a:lstStyle/>
          <a:p>
            <a:fld id="{F948DAA8-72F6-4686-9BA5-4A63C72FEAAF}" type="slidenum">
              <a:rPr lang="pt-BR" smtClean="0"/>
              <a:pPr/>
              <a:t>86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CC50AD2D-5FFA-4F99-9656-5653AE06DC2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C50AD2D-5FFA-4F99-9656-5653AE06DC21}"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C50AD2D-5FFA-4F99-9656-5653AE06DC2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5A74BD96-57A0-41C4-B0FE-BC7CABDDD9DA}" type="datetimeFigureOut">
              <a:rPr lang="pt-BR" smtClean="0"/>
              <a:pPr/>
              <a:t>24/02/2017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CC50AD2D-5FFA-4F99-9656-5653AE06DC21}"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A74BD96-57A0-41C4-B0FE-BC7CABDDD9DA}" type="datetimeFigureOut">
              <a:rPr lang="pt-BR" smtClean="0"/>
              <a:pPr/>
              <a:t>24/02/2017</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50AD2D-5FFA-4F99-9656-5653AE06DC21}"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file:///C:\Users\Victor\Desktop\CONFERENCIA%20BIBLICA%202017\DARRELL%20BOCK%20PELA%20PRIMEIRA%20VEZ%20NO%20BRASIL%20-%20DDT%20News%20%232.mp4"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Users\Victor\Desktop\CONFERENCIA%20BIBLICA%202017\Pol&#234;mica%20B&#237;blia%20do%20Thalles%20Roberto.mp4" TargetMode="Externa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455979">
            <a:off x="394274" y="-1234809"/>
            <a:ext cx="8292940" cy="4074898"/>
          </a:xfrm>
          <a:prstGeom prst="rect">
            <a:avLst/>
          </a:prstGeom>
          <a:effectLst/>
        </p:spPr>
      </p:pic>
      <p:sp>
        <p:nvSpPr>
          <p:cNvPr id="21" name="Triângulo Retângulo 20"/>
          <p:cNvSpPr/>
          <p:nvPr/>
        </p:nvSpPr>
        <p:spPr>
          <a:xfrm>
            <a:off x="0" y="5286387"/>
            <a:ext cx="5857884" cy="1571613"/>
          </a:xfrm>
          <a:prstGeom prst="rtTriangle">
            <a:avLst/>
          </a:prstGeom>
          <a:effectLst>
            <a:glow rad="101600">
              <a:schemeClr val="accent1">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786446" y="1857364"/>
            <a:ext cx="2928958" cy="4680906"/>
          </a:xfrm>
          <a:prstGeom prst="rect">
            <a:avLst/>
          </a:prstGeom>
        </p:spPr>
      </p:pic>
      <p:sp>
        <p:nvSpPr>
          <p:cNvPr id="15" name="Retângulo 14"/>
          <p:cNvSpPr/>
          <p:nvPr/>
        </p:nvSpPr>
        <p:spPr>
          <a:xfrm>
            <a:off x="3286116" y="571480"/>
            <a:ext cx="4143404" cy="461665"/>
          </a:xfrm>
          <a:prstGeom prst="rect">
            <a:avLst/>
          </a:prstGeom>
          <a:noFill/>
          <a:effectLst>
            <a:glow rad="139700">
              <a:schemeClr val="accent5">
                <a:satMod val="175000"/>
                <a:alpha val="40000"/>
              </a:schemeClr>
            </a:glow>
          </a:effectLst>
        </p:spPr>
        <p:txBody>
          <a:bodyPr wrap="square" lIns="91440" tIns="45720" rIns="91440" bIns="45720">
            <a:spAutoFit/>
          </a:bodyPr>
          <a:lstStyle/>
          <a:p>
            <a:pPr algn="ctr"/>
            <a:r>
              <a:rPr lang="pt-BR" sz="2000" b="1" dirty="0" smtClean="0">
                <a:ln w="0">
                  <a:solidFill>
                    <a:schemeClr val="bg1"/>
                  </a:solidFill>
                </a:ln>
                <a:solidFill>
                  <a:schemeClr val="accent1">
                    <a:lumMod val="50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C</a:t>
            </a:r>
            <a:r>
              <a:rPr lang="pt-BR" sz="2400" b="1" dirty="0" smtClean="0">
                <a:ln w="0">
                  <a:solidFill>
                    <a:schemeClr val="bg1"/>
                  </a:solidFill>
                </a:ln>
                <a:solidFill>
                  <a:schemeClr val="accent1">
                    <a:lumMod val="50000"/>
                  </a:schemeClr>
                </a:solidFill>
                <a:effectLst>
                  <a:glow rad="63500">
                    <a:schemeClr val="accent1">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onferência </a:t>
            </a:r>
            <a:r>
              <a:rPr lang="pt-BR" sz="2000" b="1" dirty="0" smtClean="0">
                <a:ln w="0">
                  <a:solidFill>
                    <a:schemeClr val="bg1"/>
                  </a:solidFill>
                </a:ln>
                <a:solidFill>
                  <a:schemeClr val="accent1">
                    <a:lumMod val="50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B</a:t>
            </a:r>
            <a:r>
              <a:rPr lang="pt-BR" sz="2400" b="1" dirty="0" smtClean="0">
                <a:ln w="0">
                  <a:solidFill>
                    <a:schemeClr val="bg1"/>
                  </a:solidFill>
                </a:ln>
                <a:solidFill>
                  <a:schemeClr val="accent1">
                    <a:lumMod val="50000"/>
                  </a:schemeClr>
                </a:solidFill>
                <a:effectLst>
                  <a:glow rad="63500">
                    <a:schemeClr val="accent1">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íblica </a:t>
            </a:r>
            <a:r>
              <a:rPr lang="pt-BR" sz="2000" b="1" dirty="0" smtClean="0">
                <a:ln w="0">
                  <a:solidFill>
                    <a:schemeClr val="bg1"/>
                  </a:solidFill>
                </a:ln>
                <a:solidFill>
                  <a:schemeClr val="accent1">
                    <a:lumMod val="50000"/>
                  </a:schemeClr>
                </a:solidFill>
                <a:effectLst>
                  <a:glow rad="63500">
                    <a:schemeClr val="accent1">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2017</a:t>
            </a:r>
            <a:endParaRPr lang="pt-BR" sz="2400" b="1" dirty="0">
              <a:ln w="0">
                <a:solidFill>
                  <a:schemeClr val="bg1"/>
                </a:solidFill>
              </a:ln>
              <a:solidFill>
                <a:schemeClr val="accent1">
                  <a:lumMod val="50000"/>
                </a:schemeClr>
              </a:solidFill>
              <a:effectLst>
                <a:glow rad="63500">
                  <a:schemeClr val="accent1">
                    <a:satMod val="175000"/>
                    <a:alpha val="4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5" name="Retângulo 24"/>
          <p:cNvSpPr/>
          <p:nvPr/>
        </p:nvSpPr>
        <p:spPr>
          <a:xfrm>
            <a:off x="285720" y="1428736"/>
            <a:ext cx="5289402" cy="4370427"/>
          </a:xfrm>
          <a:prstGeom prst="rect">
            <a:avLst/>
          </a:prstGeom>
          <a:noFill/>
          <a:effectLst>
            <a:glow rad="139700">
              <a:schemeClr val="accent5">
                <a:satMod val="175000"/>
                <a:alpha val="40000"/>
              </a:schemeClr>
            </a:glow>
          </a:effectLst>
        </p:spPr>
        <p:txBody>
          <a:bodyPr wrap="square" lIns="91440" tIns="45720" rIns="91440" bIns="45720">
            <a:spAutoFit/>
          </a:bodyPr>
          <a:lstStyle/>
          <a:p>
            <a:pPr algn="ctr"/>
            <a:r>
              <a:rPr lang="pt-BR" sz="5400" b="1" u="sng" dirty="0" smtClean="0">
                <a:ln w="0">
                  <a:solidFill>
                    <a:srgbClr val="FF0000"/>
                  </a:solidFill>
                </a:ln>
                <a:solidFill>
                  <a:schemeClr val="bg1"/>
                </a:solidFill>
                <a:latin typeface="Berlin Sans FB Demi" panose="020E0802020502020306" pitchFamily="34" charset="0"/>
                <a:cs typeface="Times New Roman" panose="02020603050405020304" pitchFamily="18" charset="0"/>
              </a:rPr>
              <a:t>Combatendo O</a:t>
            </a:r>
          </a:p>
          <a:p>
            <a:pPr algn="ctr"/>
            <a:r>
              <a:rPr lang="pt-BR" sz="5400" b="1" u="sng" dirty="0" smtClean="0">
                <a:ln w="0">
                  <a:solidFill>
                    <a:srgbClr val="FF0000"/>
                  </a:solidFill>
                </a:ln>
                <a:solidFill>
                  <a:srgbClr val="FF0000"/>
                </a:solidFill>
                <a:effectLst>
                  <a:glow rad="101600">
                    <a:schemeClr val="accent1">
                      <a:satMod val="175000"/>
                      <a:alpha val="40000"/>
                    </a:schemeClr>
                  </a:glow>
                </a:effectLst>
                <a:latin typeface="Maiandra GD" panose="020E0502030308020204" pitchFamily="34" charset="0"/>
                <a:cs typeface="Times New Roman" panose="02020603050405020304" pitchFamily="18" charset="0"/>
              </a:rPr>
              <a:t>BOM COMBATE</a:t>
            </a:r>
          </a:p>
          <a:p>
            <a:pPr algn="ctr"/>
            <a:r>
              <a:rPr lang="pt-BR" sz="5400" b="1" u="sng" dirty="0" smtClean="0">
                <a:ln w="0">
                  <a:solidFill>
                    <a:srgbClr val="FF0000"/>
                  </a:solidFill>
                </a:ln>
                <a:solidFill>
                  <a:schemeClr val="bg1"/>
                </a:solidFill>
                <a:latin typeface="Berlin Sans FB Demi" panose="020E0802020502020306" pitchFamily="34" charset="0"/>
                <a:cs typeface="Times New Roman" panose="02020603050405020304" pitchFamily="18" charset="0"/>
              </a:rPr>
              <a:t>Com A </a:t>
            </a:r>
          </a:p>
          <a:p>
            <a:pPr algn="ctr"/>
            <a:r>
              <a:rPr lang="pt-BR" sz="7200" b="1" u="sng" dirty="0" smtClean="0">
                <a:ln w="0">
                  <a:solidFill>
                    <a:srgbClr val="FF0000"/>
                  </a:solidFill>
                </a:ln>
                <a:solidFill>
                  <a:srgbClr val="FF0000"/>
                </a:solidFill>
                <a:effectLst>
                  <a:glow rad="101600">
                    <a:schemeClr val="accent1">
                      <a:satMod val="175000"/>
                      <a:alpha val="40000"/>
                    </a:schemeClr>
                  </a:glow>
                </a:effectLst>
                <a:latin typeface="Maiandra GD" panose="020E0502030308020204" pitchFamily="34" charset="0"/>
                <a:cs typeface="Times New Roman" panose="02020603050405020304" pitchFamily="18" charset="0"/>
              </a:rPr>
              <a:t>BÍBLIA FIEL</a:t>
            </a:r>
            <a:endParaRPr lang="pt-BR" sz="6000" b="1" u="sng" dirty="0" smtClean="0">
              <a:ln w="0">
                <a:solidFill>
                  <a:srgbClr val="FF0000"/>
                </a:solidFill>
              </a:ln>
              <a:solidFill>
                <a:srgbClr val="FF0000"/>
              </a:solidFill>
              <a:effectLst>
                <a:glow rad="101600">
                  <a:schemeClr val="accent1">
                    <a:satMod val="175000"/>
                    <a:alpha val="40000"/>
                  </a:schemeClr>
                </a:glow>
              </a:effectLst>
              <a:latin typeface="Maiandra GD" panose="020E0502030308020204" pitchFamily="34" charset="0"/>
              <a:cs typeface="Times New Roman" panose="02020603050405020304" pitchFamily="18" charset="0"/>
            </a:endParaRPr>
          </a:p>
          <a:p>
            <a:pPr algn="ctr"/>
            <a:r>
              <a:rPr lang="pt-BR" sz="4400" b="1" u="sng" dirty="0" smtClean="0">
                <a:ln w="0">
                  <a:solidFill>
                    <a:srgbClr val="FF0000"/>
                  </a:solidFill>
                </a:ln>
                <a:solidFill>
                  <a:schemeClr val="bg1"/>
                </a:solidFill>
                <a:latin typeface="Berlin Sans FB Demi" panose="020E0802020502020306" pitchFamily="34" charset="0"/>
                <a:cs typeface="Times New Roman" panose="02020603050405020304" pitchFamily="18" charset="0"/>
              </a:rPr>
              <a:t> II </a:t>
            </a:r>
            <a:r>
              <a:rPr lang="pt-BR" sz="4400" b="1" u="sng" dirty="0" err="1" smtClean="0">
                <a:ln w="0">
                  <a:solidFill>
                    <a:srgbClr val="FF0000"/>
                  </a:solidFill>
                </a:ln>
                <a:solidFill>
                  <a:schemeClr val="bg1"/>
                </a:solidFill>
                <a:latin typeface="Berlin Sans FB Demi" panose="020E0802020502020306" pitchFamily="34" charset="0"/>
                <a:cs typeface="Times New Roman" panose="02020603050405020304" pitchFamily="18" charset="0"/>
              </a:rPr>
              <a:t>Tm</a:t>
            </a:r>
            <a:r>
              <a:rPr lang="pt-BR" sz="4400" b="1" u="sng" dirty="0" smtClean="0">
                <a:ln w="0">
                  <a:solidFill>
                    <a:srgbClr val="FF0000"/>
                  </a:solidFill>
                </a:ln>
                <a:solidFill>
                  <a:schemeClr val="bg1"/>
                </a:solidFill>
                <a:latin typeface="Berlin Sans FB Demi" panose="020E0802020502020306" pitchFamily="34" charset="0"/>
                <a:cs typeface="Times New Roman" panose="02020603050405020304" pitchFamily="18" charset="0"/>
              </a:rPr>
              <a:t>. 4:7</a:t>
            </a:r>
            <a:endParaRPr lang="pt-BR" sz="4400" b="1" u="sng" dirty="0">
              <a:ln w="0">
                <a:solidFill>
                  <a:srgbClr val="FF0000"/>
                </a:solidFill>
              </a:ln>
              <a:solidFill>
                <a:schemeClr val="bg1"/>
              </a:solidFill>
              <a:latin typeface="Berlin Sans FB Demi" panose="020E0802020502020306" pitchFamily="34" charset="0"/>
              <a:cs typeface="Times New Roman" panose="02020603050405020304" pitchFamily="18" charset="0"/>
            </a:endParaRPr>
          </a:p>
        </p:txBody>
      </p:sp>
      <p:pic>
        <p:nvPicPr>
          <p:cNvPr id="35" name="Imagem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6217" y="5572140"/>
            <a:ext cx="1128197" cy="1074942"/>
          </a:xfrm>
          <a:prstGeom prst="rect">
            <a:avLst/>
          </a:prstGeom>
          <a:effectLst/>
        </p:spPr>
      </p:pic>
      <p:pic>
        <p:nvPicPr>
          <p:cNvPr id="1026" name="Picture 2"/>
          <p:cNvPicPr>
            <a:picLocks noChangeAspect="1" noChangeArrowheads="1"/>
          </p:cNvPicPr>
          <p:nvPr/>
        </p:nvPicPr>
        <p:blipFill>
          <a:blip r:embed="rId5" cstate="print"/>
          <a:srcRect/>
          <a:stretch>
            <a:fillRect/>
          </a:stretch>
        </p:blipFill>
        <p:spPr bwMode="auto">
          <a:xfrm>
            <a:off x="1365148" y="6112702"/>
            <a:ext cx="1635216" cy="6024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214282" y="214290"/>
            <a:ext cx="8715404" cy="6357982"/>
          </a:xfrm>
          <a:prstGeom prst="ellipse">
            <a:avLst/>
          </a:prstGeom>
          <a:solidFill>
            <a:schemeClr val="bg2">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Espaço Reservado para Conteúdo 2"/>
          <p:cNvSpPr>
            <a:spLocks noGrp="1"/>
          </p:cNvSpPr>
          <p:nvPr>
            <p:ph idx="1"/>
          </p:nvPr>
        </p:nvSpPr>
        <p:spPr>
          <a:xfrm>
            <a:off x="285720" y="642918"/>
            <a:ext cx="8643998" cy="5929354"/>
          </a:xfrm>
        </p:spPr>
        <p:txBody>
          <a:bodyPr>
            <a:normAutofit fontScale="92500" lnSpcReduction="20000"/>
            <a:scene3d>
              <a:camera prst="obliqueTopLeft"/>
              <a:lightRig rig="threePt" dir="t"/>
            </a:scene3d>
          </a:bodyPr>
          <a:lstStyle/>
          <a:p>
            <a:pPr algn="ctr">
              <a:buNone/>
            </a:pPr>
            <a:r>
              <a:rPr lang="pt-BR" sz="1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r>
              <a:rPr lang="pt-BR" sz="7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razões pelas quais devemos combater o bom combate com a Bíblia fiel</a:t>
            </a:r>
          </a:p>
          <a:p>
            <a:pPr>
              <a:buNone/>
            </a:pP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42976" y="214290"/>
            <a:ext cx="8229600" cy="581772"/>
          </a:xfrm>
        </p:spPr>
        <p:txBody>
          <a:bodyPr>
            <a:normAutofit fontScale="90000"/>
          </a:bodyPr>
          <a:lstStyle/>
          <a:p>
            <a:r>
              <a:rPr lang="pt-BR" dirty="0" smtClean="0"/>
              <a:t>        O TEXTO ADULTERADO</a:t>
            </a:r>
            <a:endParaRPr lang="pt-BR" dirty="0"/>
          </a:p>
        </p:txBody>
      </p:sp>
      <p:pic>
        <p:nvPicPr>
          <p:cNvPr id="3074" name="Picture 2" descr="F:\Why the KJV_arquivos\clip_image018.jpg"/>
          <p:cNvPicPr>
            <a:picLocks noGrp="1" noChangeAspect="1" noChangeArrowheads="1"/>
          </p:cNvPicPr>
          <p:nvPr>
            <p:ph idx="1"/>
          </p:nvPr>
        </p:nvPicPr>
        <p:blipFill>
          <a:blip r:embed="rId2"/>
          <a:stretch>
            <a:fillRect/>
          </a:stretch>
        </p:blipFill>
        <p:spPr bwMode="auto">
          <a:xfrm>
            <a:off x="498873" y="714356"/>
            <a:ext cx="7768683" cy="6143644"/>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0"/>
            <a:ext cx="8229600" cy="653210"/>
          </a:xfrm>
        </p:spPr>
        <p:txBody>
          <a:bodyPr>
            <a:normAutofit fontScale="90000"/>
          </a:bodyPr>
          <a:lstStyle/>
          <a:p>
            <a:r>
              <a:rPr lang="pt-BR" dirty="0" smtClean="0"/>
              <a:t>O TEXTO CORRETO</a:t>
            </a:r>
            <a:endParaRPr lang="pt-BR" dirty="0"/>
          </a:p>
        </p:txBody>
      </p:sp>
      <p:pic>
        <p:nvPicPr>
          <p:cNvPr id="5122" name="Picture 2" descr="F:\Why the KJV_arquivos\clip_image014.jpg"/>
          <p:cNvPicPr>
            <a:picLocks noGrp="1" noChangeAspect="1" noChangeArrowheads="1"/>
          </p:cNvPicPr>
          <p:nvPr>
            <p:ph idx="1"/>
          </p:nvPr>
        </p:nvPicPr>
        <p:blipFill>
          <a:blip r:embed="rId2"/>
          <a:srcRect/>
          <a:stretch>
            <a:fillRect/>
          </a:stretch>
        </p:blipFill>
        <p:spPr bwMode="auto">
          <a:xfrm>
            <a:off x="714348" y="773403"/>
            <a:ext cx="7358114" cy="6084597"/>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2984"/>
            <a:ext cx="8229600" cy="704104"/>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pt-BR" dirty="0" smtClean="0"/>
              <a:t>Bíblia </a:t>
            </a:r>
            <a:r>
              <a:rPr lang="pt-BR" dirty="0" err="1" smtClean="0"/>
              <a:t>Ryrie</a:t>
            </a:r>
            <a:endParaRPr lang="pt-BR" dirty="0"/>
          </a:p>
        </p:txBody>
      </p:sp>
      <p:sp>
        <p:nvSpPr>
          <p:cNvPr id="3" name="Espaço Reservado para Conteúdo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endParaRPr lang="pt-BR" dirty="0" smtClean="0"/>
          </a:p>
          <a:p>
            <a:r>
              <a:rPr lang="pt-BR" sz="3200" dirty="0" smtClean="0"/>
              <a:t>A Bíblia de estudo </a:t>
            </a:r>
            <a:r>
              <a:rPr lang="pt-BR" sz="3200" dirty="0" err="1" smtClean="0"/>
              <a:t>Ryrie</a:t>
            </a:r>
            <a:r>
              <a:rPr lang="pt-BR" sz="3200" dirty="0" smtClean="0"/>
              <a:t> declara:</a:t>
            </a:r>
          </a:p>
          <a:p>
            <a:endParaRPr lang="pt-BR" dirty="0" smtClean="0"/>
          </a:p>
          <a:p>
            <a:pPr algn="ctr"/>
            <a:r>
              <a:rPr lang="pt-BR" sz="4800" dirty="0" smtClean="0"/>
              <a:t>"Estes versículos não constam de </a:t>
            </a:r>
            <a:r>
              <a:rPr lang="pt-BR" sz="4800" dirty="0" smtClean="0">
                <a:effectLst>
                  <a:outerShdw blurRad="38100" dist="38100" dir="2700000" algn="tl">
                    <a:srgbClr val="000000">
                      <a:alpha val="43137"/>
                    </a:srgbClr>
                  </a:outerShdw>
                </a:effectLst>
              </a:rPr>
              <a:t>dois</a:t>
            </a:r>
            <a:r>
              <a:rPr lang="pt-BR" sz="4800" dirty="0" smtClean="0"/>
              <a:t> dos </a:t>
            </a:r>
            <a:r>
              <a:rPr lang="pt-BR" sz="4800" dirty="0" err="1" smtClean="0"/>
              <a:t>mss</a:t>
            </a:r>
            <a:r>
              <a:rPr lang="pt-BR" sz="4800" dirty="0" smtClean="0"/>
              <a:t> mais fidedignos do NT....". </a:t>
            </a:r>
            <a:endParaRPr lang="pt-BR" sz="48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rda 4"/>
          <p:cNvSpPr/>
          <p:nvPr/>
        </p:nvSpPr>
        <p:spPr>
          <a:xfrm rot="5400000">
            <a:off x="2357428" y="142834"/>
            <a:ext cx="4143416" cy="4143428"/>
          </a:xfrm>
          <a:prstGeom prst="chord">
            <a:avLst>
              <a:gd name="adj1" fmla="val 6688369"/>
              <a:gd name="adj2" fmla="val 1492941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dirty="0">
              <a:solidFill>
                <a:schemeClr val="bg1">
                  <a:lumMod val="95000"/>
                </a:schemeClr>
              </a:solidFill>
            </a:endParaRPr>
          </a:p>
        </p:txBody>
      </p:sp>
      <p:sp>
        <p:nvSpPr>
          <p:cNvPr id="2" name="Título 1"/>
          <p:cNvSpPr>
            <a:spLocks noGrp="1"/>
          </p:cNvSpPr>
          <p:nvPr>
            <p:ph type="title"/>
          </p:nvPr>
        </p:nvSpPr>
        <p:spPr>
          <a:xfrm>
            <a:off x="2928926" y="1214422"/>
            <a:ext cx="2928958" cy="142876"/>
          </a:xfrm>
        </p:spPr>
        <p:style>
          <a:lnRef idx="1">
            <a:schemeClr val="dk1"/>
          </a:lnRef>
          <a:fillRef idx="2">
            <a:schemeClr val="dk1"/>
          </a:fillRef>
          <a:effectRef idx="1">
            <a:schemeClr val="dk1"/>
          </a:effectRef>
          <a:fontRef idx="minor">
            <a:schemeClr val="dk1"/>
          </a:fontRef>
        </p:style>
        <p:txBody>
          <a:bodyPr>
            <a:noAutofit/>
          </a:bodyPr>
          <a:lstStyle/>
          <a:p>
            <a:pPr algn="ctr"/>
            <a:r>
              <a:rPr lang="pt-BR" sz="4800" dirty="0" smtClean="0"/>
              <a:t>Evidência </a:t>
            </a:r>
            <a:endParaRPr lang="pt-BR" sz="4800" dirty="0"/>
          </a:p>
        </p:txBody>
      </p:sp>
      <p:sp>
        <p:nvSpPr>
          <p:cNvPr id="3" name="Espaço Reservado para Conteúdo 2"/>
          <p:cNvSpPr>
            <a:spLocks noGrp="1"/>
          </p:cNvSpPr>
          <p:nvPr>
            <p:ph idx="1"/>
          </p:nvPr>
        </p:nvSpPr>
        <p:spPr>
          <a:xfrm>
            <a:off x="457200" y="1428736"/>
            <a:ext cx="8229600" cy="4967302"/>
          </a:xfrm>
        </p:spPr>
        <p:style>
          <a:lnRef idx="1">
            <a:schemeClr val="dk1"/>
          </a:lnRef>
          <a:fillRef idx="2">
            <a:schemeClr val="dk1"/>
          </a:fillRef>
          <a:effectRef idx="1">
            <a:schemeClr val="dk1"/>
          </a:effectRef>
          <a:fontRef idx="minor">
            <a:schemeClr val="dk1"/>
          </a:fontRef>
        </p:style>
        <p:txBody>
          <a:bodyPr>
            <a:normAutofit/>
          </a:bodyPr>
          <a:lstStyle/>
          <a:p>
            <a:endParaRPr lang="pt-BR" dirty="0" smtClean="0"/>
          </a:p>
          <a:p>
            <a:r>
              <a:rPr lang="pt-BR" sz="3200" dirty="0" smtClean="0"/>
              <a:t>1.800 manuscritos gregos, exceto dois (B e 304 – Aleph é forjado).</a:t>
            </a:r>
          </a:p>
          <a:p>
            <a:r>
              <a:rPr lang="pt-BR" sz="3200" dirty="0" smtClean="0"/>
              <a:t>2.000 </a:t>
            </a:r>
            <a:r>
              <a:rPr lang="pt-BR" sz="3200" dirty="0" err="1" smtClean="0"/>
              <a:t>lecionários</a:t>
            </a:r>
            <a:r>
              <a:rPr lang="pt-BR" sz="3200" dirty="0" smtClean="0"/>
              <a:t> gregos</a:t>
            </a:r>
          </a:p>
          <a:p>
            <a:r>
              <a:rPr lang="pt-BR" sz="3200" dirty="0" smtClean="0"/>
              <a:t>1.00 manuscritos sírios</a:t>
            </a:r>
          </a:p>
          <a:p>
            <a:r>
              <a:rPr lang="pt-BR" sz="3200" dirty="0" smtClean="0"/>
              <a:t>8.000 manuscritos latinos, exceto (k)</a:t>
            </a:r>
          </a:p>
          <a:p>
            <a:r>
              <a:rPr lang="pt-BR" sz="3200" dirty="0" smtClean="0"/>
              <a:t>Já no século II Irineu e </a:t>
            </a:r>
            <a:r>
              <a:rPr lang="pt-BR" sz="3200" dirty="0" err="1" smtClean="0"/>
              <a:t>Diatessaron</a:t>
            </a:r>
            <a:r>
              <a:rPr lang="pt-BR" sz="3200" dirty="0" smtClean="0"/>
              <a:t> dão evidência da passagem, presumivelmente, na sua primeira metade.</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pt-BR" sz="4000" b="0" i="0" u="none" strike="noStrike" kern="1200" cap="none" spc="0" normalizeH="0" baseline="0" noProof="0" dirty="0" smtClean="0">
                <a:ln>
                  <a:noFill/>
                </a:ln>
                <a:solidFill>
                  <a:schemeClr val="tx1"/>
                </a:solidFill>
                <a:effectLst/>
                <a:uLnTx/>
                <a:uFillTx/>
                <a:latin typeface="+mn-lt"/>
                <a:ea typeface="+mn-ea"/>
                <a:cs typeface="+mn-cs"/>
              </a:rPr>
              <a:t> Conclusã0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pt-BR" sz="4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4000" b="0" i="0" u="none" strike="noStrike" kern="1200" cap="none" spc="0" normalizeH="0" baseline="0" noProof="0" dirty="0" smtClean="0">
                <a:ln>
                  <a:noFill/>
                </a:ln>
                <a:solidFill>
                  <a:schemeClr val="tx1"/>
                </a:solidFill>
                <a:effectLst/>
                <a:uLnTx/>
                <a:uFillTx/>
                <a:latin typeface="+mn-lt"/>
                <a:ea typeface="+mn-ea"/>
                <a:cs typeface="+mn-cs"/>
              </a:rPr>
              <a:t>Deste modo o </a:t>
            </a:r>
            <a:r>
              <a:rPr kumimoji="0" lang="pt-BR" sz="4000" b="0" i="0" u="none" strike="noStrike" kern="1200" cap="none" spc="0" normalizeH="0" baseline="0" noProof="0" dirty="0" err="1" smtClean="0">
                <a:ln>
                  <a:noFill/>
                </a:ln>
                <a:solidFill>
                  <a:schemeClr val="tx1"/>
                </a:solidFill>
                <a:effectLst/>
                <a:uLnTx/>
                <a:uFillTx/>
                <a:latin typeface="+mn-lt"/>
                <a:ea typeface="+mn-ea"/>
                <a:cs typeface="+mn-cs"/>
              </a:rPr>
              <a:t>Textus</a:t>
            </a:r>
            <a:r>
              <a:rPr kumimoji="0" lang="pt-BR" sz="4000" b="0" i="0" u="none" strike="noStrike" kern="1200" cap="none" spc="0" normalizeH="0" baseline="0" noProof="0" dirty="0" smtClean="0">
                <a:ln>
                  <a:noFill/>
                </a:ln>
                <a:solidFill>
                  <a:schemeClr val="tx1"/>
                </a:solidFill>
                <a:effectLst/>
                <a:uLnTx/>
                <a:uFillTx/>
                <a:latin typeface="+mn-lt"/>
                <a:ea typeface="+mn-ea"/>
                <a:cs typeface="+mn-cs"/>
              </a:rPr>
              <a:t> </a:t>
            </a:r>
            <a:r>
              <a:rPr kumimoji="0" lang="pt-BR" sz="4000" b="0" i="0" u="none" strike="noStrike" kern="1200" cap="none" spc="0" normalizeH="0" baseline="0" noProof="0" dirty="0" err="1" smtClean="0">
                <a:ln>
                  <a:noFill/>
                </a:ln>
                <a:solidFill>
                  <a:schemeClr val="tx1"/>
                </a:solidFill>
                <a:effectLst/>
                <a:uLnTx/>
                <a:uFillTx/>
                <a:latin typeface="+mn-lt"/>
                <a:ea typeface="+mn-ea"/>
                <a:cs typeface="+mn-cs"/>
              </a:rPr>
              <a:t>Receptus</a:t>
            </a:r>
            <a:r>
              <a:rPr kumimoji="0" lang="pt-BR" sz="4000" b="0" i="0" u="none" strike="noStrike" kern="1200" cap="none" spc="0" normalizeH="0" baseline="0" noProof="0" dirty="0" smtClean="0">
                <a:ln>
                  <a:noFill/>
                </a:ln>
                <a:solidFill>
                  <a:schemeClr val="tx1"/>
                </a:solidFill>
                <a:effectLst/>
                <a:uLnTx/>
                <a:uFillTx/>
                <a:latin typeface="+mn-lt"/>
                <a:ea typeface="+mn-ea"/>
                <a:cs typeface="+mn-cs"/>
              </a:rPr>
              <a:t> (o Texto Bizantino recebido através dos séculos, o Texto Majoritário) reassume seu lugar de honra como fiel testemunha de um tipo textual antigo, completo, harmonioso e claro, como é de se esperar de qualquer texto que se arrogue o título de </a:t>
            </a:r>
            <a:r>
              <a:rPr kumimoji="0" lang="pt-BR" sz="4000" b="0" i="0" u="sng" strike="noStrike" kern="1200" cap="none" spc="0" normalizeH="0" baseline="0" noProof="0" dirty="0" smtClean="0">
                <a:ln>
                  <a:noFill/>
                </a:ln>
                <a:solidFill>
                  <a:schemeClr val="tx1"/>
                </a:solidFill>
                <a:effectLst/>
                <a:uLnTx/>
                <a:uFillTx/>
                <a:latin typeface="+mn-lt"/>
                <a:ea typeface="+mn-ea"/>
                <a:cs typeface="+mn-cs"/>
              </a:rPr>
              <a:t>Escritura Sagrada</a:t>
            </a:r>
            <a:r>
              <a:rPr kumimoji="0" lang="pt-BR" sz="4000" b="0" i="0" u="none" strike="noStrike" kern="1200" cap="none" spc="0" normalizeH="0" baseline="0" noProof="0" dirty="0" smtClean="0">
                <a:ln>
                  <a:noFill/>
                </a:ln>
                <a:solidFill>
                  <a:schemeClr val="tx1"/>
                </a:solidFill>
                <a:effectLst/>
                <a:uLnTx/>
                <a:uFillTx/>
                <a:latin typeface="+mn-lt"/>
                <a:ea typeface="+mn-ea"/>
                <a:cs typeface="+mn-cs"/>
              </a:rPr>
              <a:t>.</a:t>
            </a:r>
            <a:endParaRPr kumimoji="0" lang="pt-BR"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Processo alternativo 4"/>
          <p:cNvSpPr/>
          <p:nvPr/>
        </p:nvSpPr>
        <p:spPr>
          <a:xfrm>
            <a:off x="3071802" y="857232"/>
            <a:ext cx="3071834" cy="7858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3071802" y="1500174"/>
            <a:ext cx="3071834" cy="71430"/>
          </a:xfrm>
        </p:spPr>
        <p:style>
          <a:lnRef idx="1">
            <a:schemeClr val="dk1"/>
          </a:lnRef>
          <a:fillRef idx="2">
            <a:schemeClr val="dk1"/>
          </a:fillRef>
          <a:effectRef idx="1">
            <a:schemeClr val="dk1"/>
          </a:effectRef>
          <a:fontRef idx="minor">
            <a:schemeClr val="dk1"/>
          </a:fontRef>
        </p:style>
        <p:txBody>
          <a:bodyPr>
            <a:noAutofit/>
          </a:bodyPr>
          <a:lstStyle/>
          <a:p>
            <a:pPr algn="ctr"/>
            <a:r>
              <a:rPr lang="pt-BR" sz="4000" dirty="0" smtClean="0">
                <a:solidFill>
                  <a:schemeClr val="bg1"/>
                </a:solidFill>
              </a:rPr>
              <a:t>1ª </a:t>
            </a:r>
            <a:r>
              <a:rPr lang="pt-BR" sz="2800" dirty="0" smtClean="0">
                <a:solidFill>
                  <a:schemeClr val="bg1"/>
                </a:solidFill>
              </a:rPr>
              <a:t>RAZÃO</a:t>
            </a:r>
            <a:endParaRPr lang="pt-BR" sz="2800" dirty="0">
              <a:solidFill>
                <a:schemeClr val="bg1"/>
              </a:solidFill>
            </a:endParaRPr>
          </a:p>
        </p:txBody>
      </p:sp>
      <p:sp>
        <p:nvSpPr>
          <p:cNvPr id="3" name="Espaço Reservado para Conteúdo 2"/>
          <p:cNvSpPr>
            <a:spLocks noGrp="1"/>
          </p:cNvSpPr>
          <p:nvPr>
            <p:ph idx="1"/>
          </p:nvPr>
        </p:nvSpPr>
        <p:spPr>
          <a:xfrm>
            <a:off x="457200" y="1571612"/>
            <a:ext cx="8229600" cy="4752988"/>
          </a:xfrm>
        </p:spPr>
        <p:style>
          <a:lnRef idx="1">
            <a:schemeClr val="accent1"/>
          </a:lnRef>
          <a:fillRef idx="2">
            <a:schemeClr val="accent1"/>
          </a:fillRef>
          <a:effectRef idx="1">
            <a:schemeClr val="accent1"/>
          </a:effectRef>
          <a:fontRef idx="minor">
            <a:schemeClr val="dk1"/>
          </a:fontRef>
        </p:style>
        <p:txBody>
          <a:bodyPr>
            <a:normAutofit/>
          </a:bodyPr>
          <a:lstStyle/>
          <a:p>
            <a:r>
              <a:rPr lang="pt-BR" dirty="0" smtClean="0"/>
              <a:t>Devemos combater o bom combate com uma tradução feita a partir do Texto </a:t>
            </a:r>
            <a:r>
              <a:rPr lang="pt-BR" b="1" dirty="0" err="1" smtClean="0"/>
              <a:t>Receptus</a:t>
            </a:r>
            <a:r>
              <a:rPr lang="pt-BR" dirty="0" smtClean="0"/>
              <a:t> (TR), também chamado </a:t>
            </a:r>
            <a:r>
              <a:rPr lang="pt-BR" b="1" dirty="0" smtClean="0"/>
              <a:t>Tradicional</a:t>
            </a:r>
            <a:r>
              <a:rPr lang="pt-BR" dirty="0" smtClean="0"/>
              <a:t> (TT), </a:t>
            </a:r>
            <a:r>
              <a:rPr lang="pt-BR" b="1" dirty="0" smtClean="0"/>
              <a:t>Bizantino</a:t>
            </a:r>
            <a:r>
              <a:rPr lang="pt-BR" dirty="0" smtClean="0"/>
              <a:t>, </a:t>
            </a:r>
            <a:r>
              <a:rPr lang="pt-BR" b="1" dirty="0" smtClean="0"/>
              <a:t>Majoritário</a:t>
            </a:r>
            <a:r>
              <a:rPr lang="pt-BR" dirty="0" smtClean="0"/>
              <a:t> e </a:t>
            </a:r>
            <a:r>
              <a:rPr lang="pt-BR" b="1" dirty="0" smtClean="0"/>
              <a:t>Sírio</a:t>
            </a:r>
            <a:r>
              <a:rPr lang="pt-BR" dirty="0" smtClean="0"/>
              <a:t>. </a:t>
            </a:r>
          </a:p>
          <a:p>
            <a:r>
              <a:rPr lang="pt-BR" dirty="0" smtClean="0"/>
              <a:t>É conhecido também como texto </a:t>
            </a:r>
            <a:r>
              <a:rPr lang="pt-BR" b="1" dirty="0" smtClean="0"/>
              <a:t>Eclesiástico</a:t>
            </a:r>
            <a:r>
              <a:rPr lang="pt-BR" dirty="0" smtClean="0"/>
              <a:t> (usado pela igreja através dos séculos).</a:t>
            </a:r>
          </a:p>
          <a:p>
            <a:r>
              <a:rPr lang="pt-BR" dirty="0" smtClean="0"/>
              <a:t>Textos Bizantinos: 5.366 manuscritos espalhados pelos museus e universidades do mundo. (concordantes entre si – mínimas variações).</a:t>
            </a:r>
          </a:p>
          <a:p>
            <a:r>
              <a:rPr lang="pt-BR" b="1" dirty="0" smtClean="0"/>
              <a:t>A versão do Rei Tiago </a:t>
            </a:r>
            <a:r>
              <a:rPr lang="pt-BR" dirty="0" smtClean="0"/>
              <a:t>(1611) (King James Version) foi produzida a partir do Texto </a:t>
            </a:r>
            <a:r>
              <a:rPr lang="pt-BR" dirty="0" err="1" smtClean="0"/>
              <a:t>Receptus</a:t>
            </a:r>
            <a:r>
              <a:rPr lang="pt-BR" dirty="0" smtClean="0"/>
              <a:t>.</a:t>
            </a:r>
            <a:endParaRPr lang="pt-BR" dirty="0"/>
          </a:p>
        </p:txBody>
      </p:sp>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81822"/>
            <a:ext cx="8229600" cy="63266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pt-BR" dirty="0" smtClean="0"/>
              <a:t>Origem do texto </a:t>
            </a:r>
            <a:r>
              <a:rPr lang="pt-BR" dirty="0" err="1" smtClean="0"/>
              <a:t>Receptus</a:t>
            </a:r>
            <a:endParaRPr lang="pt-BR" dirty="0"/>
          </a:p>
        </p:txBody>
      </p:sp>
      <p:sp>
        <p:nvSpPr>
          <p:cNvPr id="3" name="Espaço Reservado para Conteúdo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a:bodyPr>
          <a:lstStyle/>
          <a:p>
            <a:r>
              <a:rPr lang="pt-BR" sz="3200" dirty="0" smtClean="0"/>
              <a:t>A denominação “Texto </a:t>
            </a:r>
            <a:r>
              <a:rPr lang="pt-BR" sz="3200" dirty="0" err="1" smtClean="0"/>
              <a:t>Receptus</a:t>
            </a:r>
            <a:r>
              <a:rPr lang="pt-BR" sz="3200" dirty="0" smtClean="0"/>
              <a:t>” tem sua origem no prefácio da </a:t>
            </a:r>
            <a:r>
              <a:rPr lang="pt-BR" sz="3200" dirty="0" err="1" smtClean="0"/>
              <a:t>edicão</a:t>
            </a:r>
            <a:r>
              <a:rPr lang="pt-BR" sz="3200" dirty="0" smtClean="0"/>
              <a:t> de 1633 (dos irmãos </a:t>
            </a:r>
            <a:r>
              <a:rPr lang="pt-BR" sz="3200" dirty="0" err="1" smtClean="0"/>
              <a:t>Bonnaventura</a:t>
            </a:r>
            <a:r>
              <a:rPr lang="pt-BR" sz="3200" dirty="0" smtClean="0"/>
              <a:t> e Abraão Elzevir) que diz em latim: </a:t>
            </a:r>
            <a:r>
              <a:rPr lang="pt-BR" sz="3200" i="1" dirty="0" err="1" smtClean="0"/>
              <a:t>Textum</a:t>
            </a:r>
            <a:r>
              <a:rPr lang="pt-BR" sz="3200" i="1" dirty="0" smtClean="0"/>
              <a:t> ergo </a:t>
            </a:r>
            <a:r>
              <a:rPr lang="pt-BR" sz="3200" i="1" dirty="0" err="1" smtClean="0"/>
              <a:t>habes</a:t>
            </a:r>
            <a:r>
              <a:rPr lang="pt-BR" sz="3200" i="1" dirty="0" smtClean="0"/>
              <a:t> </a:t>
            </a:r>
            <a:r>
              <a:rPr lang="pt-BR" sz="3200" i="1" dirty="0" err="1" smtClean="0"/>
              <a:t>nung</a:t>
            </a:r>
            <a:r>
              <a:rPr lang="pt-BR" sz="3200" i="1" dirty="0" smtClean="0"/>
              <a:t> ab </a:t>
            </a:r>
            <a:r>
              <a:rPr lang="pt-BR" sz="3200" i="1" dirty="0" err="1" smtClean="0"/>
              <a:t>omnibus</a:t>
            </a:r>
            <a:r>
              <a:rPr lang="pt-BR" sz="3200" i="1" dirty="0" smtClean="0"/>
              <a:t> </a:t>
            </a:r>
            <a:r>
              <a:rPr lang="pt-BR" sz="3200" i="1" dirty="0" err="1" smtClean="0"/>
              <a:t>receptum</a:t>
            </a:r>
            <a:r>
              <a:rPr lang="pt-BR" sz="3200" i="1" dirty="0" smtClean="0"/>
              <a:t>, in </a:t>
            </a:r>
            <a:r>
              <a:rPr lang="pt-BR" sz="3200" i="1" dirty="0" err="1" smtClean="0"/>
              <a:t>quo</a:t>
            </a:r>
            <a:r>
              <a:rPr lang="pt-BR" sz="3200" i="1" dirty="0" smtClean="0"/>
              <a:t> </a:t>
            </a:r>
            <a:r>
              <a:rPr lang="pt-BR" sz="3200" i="1" dirty="0" err="1" smtClean="0"/>
              <a:t>nihil</a:t>
            </a:r>
            <a:r>
              <a:rPr lang="pt-BR" sz="3200" i="1" dirty="0" smtClean="0"/>
              <a:t> </a:t>
            </a:r>
            <a:r>
              <a:rPr lang="pt-BR" sz="3200" i="1" dirty="0" err="1" smtClean="0"/>
              <a:t>immutatum</a:t>
            </a:r>
            <a:r>
              <a:rPr lang="pt-BR" sz="3200" i="1" dirty="0" smtClean="0"/>
              <a:t> </a:t>
            </a:r>
            <a:r>
              <a:rPr lang="pt-BR" sz="3200" i="1" dirty="0" err="1" smtClean="0"/>
              <a:t>aut</a:t>
            </a:r>
            <a:r>
              <a:rPr lang="pt-BR" sz="3200" i="1" dirty="0" smtClean="0"/>
              <a:t> </a:t>
            </a:r>
            <a:r>
              <a:rPr lang="pt-BR" sz="3200" i="1" dirty="0" err="1" smtClean="0"/>
              <a:t>corruptum</a:t>
            </a:r>
            <a:r>
              <a:rPr lang="pt-BR" sz="3200" i="1" dirty="0" smtClean="0"/>
              <a:t> </a:t>
            </a:r>
            <a:r>
              <a:rPr lang="pt-BR" sz="3200" i="1" dirty="0" err="1" smtClean="0"/>
              <a:t>damus</a:t>
            </a:r>
            <a:r>
              <a:rPr lang="pt-BR" sz="3200" i="1" dirty="0" smtClean="0"/>
              <a:t> </a:t>
            </a:r>
            <a:r>
              <a:rPr lang="pt-BR" sz="3200" dirty="0" smtClean="0"/>
              <a:t>(Tens, portanto, o texto agora </a:t>
            </a:r>
            <a:r>
              <a:rPr lang="pt-BR" sz="3200" b="1" dirty="0" smtClean="0"/>
              <a:t>recebido</a:t>
            </a:r>
            <a:r>
              <a:rPr lang="pt-BR" sz="3200" dirty="0" smtClean="0"/>
              <a:t> por todos, no qual nada oferecemos de alterado ou corrupto.)</a:t>
            </a:r>
            <a:endParaRPr lang="pt-BR" sz="3200" i="1"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14290"/>
            <a:ext cx="8229600" cy="1143000"/>
          </a:xfrm>
        </p:spPr>
        <p:txBody>
          <a:bodyPr/>
          <a:lstStyle/>
          <a:p>
            <a:r>
              <a:rPr lang="pt-BR" dirty="0" smtClean="0"/>
              <a:t>Evidência Geográfica</a:t>
            </a:r>
            <a:endParaRPr lang="pt-BR" dirty="0"/>
          </a:p>
        </p:txBody>
      </p:sp>
      <p:pic>
        <p:nvPicPr>
          <p:cNvPr id="4" name="Espaço Reservado para Conteúdo 3" descr="Império Bizantino.tif"/>
          <p:cNvPicPr>
            <a:picLocks noGrp="1"/>
          </p:cNvPicPr>
          <p:nvPr>
            <p:ph idx="1"/>
          </p:nvPr>
        </p:nvPicPr>
        <p:blipFill>
          <a:blip r:embed="rId2" cstate="print"/>
          <a:stretch>
            <a:fillRect/>
          </a:stretch>
        </p:blipFill>
        <p:spPr>
          <a:xfrm>
            <a:off x="357158" y="1571612"/>
            <a:ext cx="8358246" cy="4857784"/>
          </a:xfr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642918"/>
            <a:ext cx="8229600" cy="724648"/>
          </a:xfrm>
        </p:spPr>
        <p:txBody>
          <a:bodyPr>
            <a:normAutofit fontScale="90000"/>
          </a:bodyPr>
          <a:lstStyle/>
          <a:p>
            <a:r>
              <a:rPr lang="pt-BR" dirty="0" smtClean="0"/>
              <a:t>Autógrafos </a:t>
            </a:r>
            <a:endParaRPr lang="pt-BR" dirty="0"/>
          </a:p>
        </p:txBody>
      </p:sp>
      <p:sp>
        <p:nvSpPr>
          <p:cNvPr id="3" name="Espaço Reservado para Conteúdo 2"/>
          <p:cNvSpPr>
            <a:spLocks noGrp="1"/>
          </p:cNvSpPr>
          <p:nvPr>
            <p:ph idx="1"/>
          </p:nvPr>
        </p:nvSpPr>
        <p:spPr>
          <a:xfrm>
            <a:off x="428596" y="1357298"/>
            <a:ext cx="8358246" cy="5143536"/>
          </a:xfrm>
        </p:spPr>
        <p:style>
          <a:lnRef idx="1">
            <a:schemeClr val="accent1"/>
          </a:lnRef>
          <a:fillRef idx="2">
            <a:schemeClr val="accent1"/>
          </a:fillRef>
          <a:effectRef idx="1">
            <a:schemeClr val="accent1"/>
          </a:effectRef>
          <a:fontRef idx="minor">
            <a:schemeClr val="dk1"/>
          </a:fontRef>
        </p:style>
        <p:txBody>
          <a:bodyPr>
            <a:noAutofit/>
          </a:bodyPr>
          <a:lstStyle/>
          <a:p>
            <a:r>
              <a:rPr lang="pt-BR" sz="2800" dirty="0" smtClean="0"/>
              <a:t>Quem detinha os autógrafos? Falando em termos de regiões, seguramente podemos dizer que a Ásia Menor tinha 12 (João, Gálatas, Efésios, </a:t>
            </a:r>
            <a:r>
              <a:rPr lang="pt-BR" sz="2800" dirty="0" err="1" smtClean="0"/>
              <a:t>Colossenses</a:t>
            </a:r>
            <a:r>
              <a:rPr lang="pt-BR" sz="2800" dirty="0" smtClean="0"/>
              <a:t>, 1 e 2 Timóteo, </a:t>
            </a:r>
            <a:r>
              <a:rPr lang="pt-BR" sz="2800" dirty="0" err="1" smtClean="0"/>
              <a:t>Filemon</a:t>
            </a:r>
            <a:r>
              <a:rPr lang="pt-BR" sz="2800" dirty="0" smtClean="0"/>
              <a:t>, 1 Pedro, 1, 2 e 3 João e Apocalipse). Seguramente podemos dizer que a Grécia tinha 6 (1 e 2 Coríntios, </a:t>
            </a:r>
            <a:r>
              <a:rPr lang="pt-BR" sz="2800" dirty="0" err="1" smtClean="0"/>
              <a:t>Filipenses</a:t>
            </a:r>
            <a:r>
              <a:rPr lang="pt-BR" sz="2800" dirty="0" smtClean="0"/>
              <a:t>, 1 e 2 Tessalonicenses, e Tito em Creta). Seguramente podemos dizer que Roma tinha 2 (Marcos e Romanos). Quanto aos outros, Lucas, Atos e 2 Pedro, provavelmente ficaram na Ásia Menor ou Roma; Mateus e Tiago, na Ásia Menor ou “Palestina”; </a:t>
            </a:r>
            <a:endParaRPr lang="pt-BR" sz="28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1000108"/>
            <a:ext cx="8572560" cy="5715040"/>
          </a:xfrm>
        </p:spPr>
        <p:style>
          <a:lnRef idx="3">
            <a:schemeClr val="lt1"/>
          </a:lnRef>
          <a:fillRef idx="1">
            <a:schemeClr val="accent1"/>
          </a:fillRef>
          <a:effectRef idx="1">
            <a:schemeClr val="accent1"/>
          </a:effectRef>
          <a:fontRef idx="minor">
            <a:schemeClr val="lt1"/>
          </a:fontRef>
        </p:style>
        <p:txBody>
          <a:bodyPr>
            <a:noAutofit/>
          </a:bodyPr>
          <a:lstStyle/>
          <a:p>
            <a:pPr>
              <a:buNone/>
            </a:pPr>
            <a:endParaRPr lang="pt-BR" sz="3000" dirty="0" smtClean="0"/>
          </a:p>
          <a:p>
            <a:pPr>
              <a:buNone/>
            </a:pPr>
            <a:r>
              <a:rPr lang="pt-BR" sz="3000" dirty="0" smtClean="0"/>
              <a:t>		Hebreus, em Roma ou “Palestina”; enquanto é difícil citar probabilidade para Judas, é bem possível ter ficado na Ásia Menor. Considerando a Ásia Menor e Grécia juntas, a região Egéia detinha os autógrafos de pelo menos 18 (2/3 do total) e possivelmente até 24 dos 27 livros do Novo Testamento. Roma detinha pelo menos 2 e possivelmente até 7. “Palestina” pode ter detido até 3 (mas em 70 dC eles seriam remetidos fora para segurança, talvez para Antioquia). Alexandria (Egito) não detinha </a:t>
            </a:r>
            <a:r>
              <a:rPr lang="pt-BR" sz="3000" dirty="0" smtClean="0">
                <a:effectLst>
                  <a:outerShdw blurRad="38100" dist="38100" dir="2700000" algn="tl">
                    <a:srgbClr val="000000">
                      <a:alpha val="43137"/>
                    </a:srgbClr>
                  </a:outerShdw>
                </a:effectLst>
              </a:rPr>
              <a:t>NENHUM</a:t>
            </a:r>
            <a:r>
              <a:rPr lang="pt-BR" sz="3000" dirty="0" smtClean="0"/>
              <a:t>! </a:t>
            </a:r>
            <a:endParaRPr lang="pt-BR" sz="30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33466"/>
            <a:ext cx="8229600" cy="546736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endParaRPr lang="pt-BR" sz="2800" dirty="0" smtClean="0"/>
          </a:p>
          <a:p>
            <a:r>
              <a:rPr lang="pt-BR" sz="2800" dirty="0" smtClean="0"/>
              <a:t>Claramente a região egéia tinha o melhor começo, e Alexandria o pior – o texto no Egito só poderia ser de </a:t>
            </a:r>
            <a:r>
              <a:rPr lang="pt-BR" sz="2800" i="1" dirty="0" smtClean="0"/>
              <a:t>segunda mão </a:t>
            </a:r>
            <a:r>
              <a:rPr lang="pt-BR" sz="2800" dirty="0" smtClean="0"/>
              <a:t>na melhor das hipóteses.</a:t>
            </a:r>
          </a:p>
          <a:p>
            <a:endParaRPr lang="pt-BR" sz="2800" dirty="0" smtClean="0"/>
          </a:p>
          <a:p>
            <a:r>
              <a:rPr lang="pt-BR" sz="2800" dirty="0" smtClean="0"/>
              <a:t>O grego falado no Egito já estava em declínio nesta época.</a:t>
            </a:r>
          </a:p>
          <a:p>
            <a:pPr>
              <a:buNone/>
            </a:pPr>
            <a:endParaRPr lang="pt-BR" sz="2800" dirty="0" smtClean="0"/>
          </a:p>
          <a:p>
            <a:r>
              <a:rPr lang="pt-BR" sz="2800" dirty="0" smtClean="0"/>
              <a:t>Sua população helenizada era só uma fração comparada com o número de habitantes nativos que falavam somente as línguas egípcias.</a:t>
            </a:r>
            <a:endParaRPr lang="pt-BR" sz="28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928670"/>
            <a:ext cx="8229600" cy="5610244"/>
          </a:xfrm>
        </p:spPr>
        <p:style>
          <a:lnRef idx="1">
            <a:schemeClr val="accent1"/>
          </a:lnRef>
          <a:fillRef idx="2">
            <a:schemeClr val="accent1"/>
          </a:fillRef>
          <a:effectRef idx="1">
            <a:schemeClr val="accent1"/>
          </a:effectRef>
          <a:fontRef idx="minor">
            <a:schemeClr val="dk1"/>
          </a:fontRef>
        </p:style>
        <p:txBody>
          <a:bodyPr>
            <a:normAutofit/>
          </a:bodyPr>
          <a:lstStyle/>
          <a:p>
            <a:r>
              <a:rPr lang="pt-BR" sz="3200" dirty="0" smtClean="0"/>
              <a:t>Já no segundo século a tradição textual do Egito não era confiável.</a:t>
            </a:r>
          </a:p>
          <a:p>
            <a:r>
              <a:rPr lang="pt-BR" sz="3200" dirty="0" smtClean="0"/>
              <a:t>Por volta do ano 200 o uso do grego no Egito já havia praticamente cessado.</a:t>
            </a:r>
          </a:p>
          <a:p>
            <a:r>
              <a:rPr lang="pt-BR" sz="3200" dirty="0" smtClean="0"/>
              <a:t>No segundo, terceiro e quarto séculos a Ásia Menor continuava sendo a “terra-coração da igreja”.</a:t>
            </a:r>
          </a:p>
          <a:p>
            <a:r>
              <a:rPr lang="pt-BR" sz="3200" dirty="0" smtClean="0"/>
              <a:t>A região Egéia era a melhor qualificada para proteger, transmitir e confirmar o verdadeiro texto dos escritos do </a:t>
            </a:r>
            <a:r>
              <a:rPr lang="pt-BR" sz="3200" dirty="0" err="1" smtClean="0"/>
              <a:t>N.T.</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0"/>
            <a:ext cx="6086492" cy="714380"/>
          </a:xfrm>
        </p:spPr>
        <p:txBody>
          <a:bodyPr>
            <a:normAutofit/>
          </a:bodyPr>
          <a:lstStyle/>
          <a:p>
            <a:r>
              <a:rPr lang="pt-BR" sz="4000" dirty="0" smtClean="0"/>
              <a:t>Origem dos autógrafos</a:t>
            </a:r>
            <a:endParaRPr lang="pt-BR" sz="4000" dirty="0"/>
          </a:p>
        </p:txBody>
      </p:sp>
      <p:pic>
        <p:nvPicPr>
          <p:cNvPr id="4" name="Espaço Reservado para Conteúdo 7" descr="Alexandria.tif"/>
          <p:cNvPicPr>
            <a:picLocks noChangeAspect="1"/>
          </p:cNvPicPr>
          <p:nvPr/>
        </p:nvPicPr>
        <p:blipFill>
          <a:blip r:embed="rId2" cstate="print"/>
          <a:srcRect l="6986" t="7964" r="3941" b="3102"/>
          <a:stretch>
            <a:fillRect/>
          </a:stretch>
        </p:blipFill>
        <p:spPr>
          <a:xfrm>
            <a:off x="-16025" y="841144"/>
            <a:ext cx="9160025" cy="6016880"/>
          </a:xfrm>
          <a:prstGeom prst="rect">
            <a:avLst/>
          </a:prstGeom>
        </p:spPr>
      </p:pic>
      <p:sp>
        <p:nvSpPr>
          <p:cNvPr id="5" name="Seta para a direita 4"/>
          <p:cNvSpPr/>
          <p:nvPr/>
        </p:nvSpPr>
        <p:spPr>
          <a:xfrm rot="18295581">
            <a:off x="2881763" y="222961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16801379">
            <a:off x="5382093" y="3229750"/>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rot="12542956">
            <a:off x="8337548" y="5116921"/>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p:cNvSpPr/>
          <p:nvPr/>
        </p:nvSpPr>
        <p:spPr>
          <a:xfrm rot="8684814">
            <a:off x="7265885" y="163235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rot="6704202">
            <a:off x="1381565" y="94373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rot="6460703">
            <a:off x="3901650" y="2148420"/>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Multiplicar 10"/>
          <p:cNvSpPr/>
          <p:nvPr/>
        </p:nvSpPr>
        <p:spPr>
          <a:xfrm>
            <a:off x="3786182" y="4572008"/>
            <a:ext cx="2500330" cy="1571612"/>
          </a:xfrm>
          <a:prstGeom prst="mathMultiply">
            <a:avLst>
              <a:gd name="adj1" fmla="val 1772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3" name="Texto explicativo retangular 12"/>
          <p:cNvSpPr/>
          <p:nvPr/>
        </p:nvSpPr>
        <p:spPr>
          <a:xfrm>
            <a:off x="357158" y="5357826"/>
            <a:ext cx="2500330" cy="1285884"/>
          </a:xfrm>
          <a:prstGeom prst="wedgeRectCallout">
            <a:avLst>
              <a:gd name="adj1" fmla="val 102111"/>
              <a:gd name="adj2" fmla="val -50026"/>
            </a:avLst>
          </a:prstGeom>
        </p:spPr>
        <p:style>
          <a:lnRef idx="0">
            <a:schemeClr val="dk1"/>
          </a:lnRef>
          <a:fillRef idx="3">
            <a:schemeClr val="dk1"/>
          </a:fillRef>
          <a:effectRef idx="3">
            <a:schemeClr val="dk1"/>
          </a:effectRef>
          <a:fontRef idx="minor">
            <a:schemeClr val="lt1"/>
          </a:fontRef>
        </p:style>
        <p:txBody>
          <a:bodyPr rtlCol="0" anchor="ctr"/>
          <a:lstStyle/>
          <a:p>
            <a:pPr algn="ctr"/>
            <a:r>
              <a:rPr lang="pt-BR" b="1" dirty="0" smtClean="0"/>
              <a:t>SINAÍTICO</a:t>
            </a:r>
          </a:p>
          <a:p>
            <a:pPr algn="ctr"/>
            <a:r>
              <a:rPr lang="pt-BR" b="1" dirty="0" smtClean="0"/>
              <a:t>VATICANO</a:t>
            </a:r>
          </a:p>
          <a:p>
            <a:pPr algn="ctr"/>
            <a:r>
              <a:rPr lang="pt-BR" b="1" dirty="0" smtClean="0"/>
              <a:t>(</a:t>
            </a:r>
            <a:r>
              <a:rPr lang="pt-BR" b="1" dirty="0" err="1" smtClean="0"/>
              <a:t>crítico-alexandrino-eclético</a:t>
            </a:r>
            <a:r>
              <a:rPr lang="pt-BR" b="1" dirty="0" smtClean="0"/>
              <a:t>)</a:t>
            </a:r>
            <a:endParaRPr lang="pt-BR" b="1" dirty="0"/>
          </a:p>
        </p:txBody>
      </p:sp>
      <p:sp>
        <p:nvSpPr>
          <p:cNvPr id="14" name="Texto explicativo em elipse 13"/>
          <p:cNvSpPr/>
          <p:nvPr/>
        </p:nvSpPr>
        <p:spPr>
          <a:xfrm>
            <a:off x="285720" y="2643182"/>
            <a:ext cx="2214578" cy="1714512"/>
          </a:xfrm>
          <a:prstGeom prst="wedgeEllipseCallout">
            <a:avLst>
              <a:gd name="adj1" fmla="val 108119"/>
              <a:gd name="adj2" fmla="val -449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2000" b="1" dirty="0" smtClean="0"/>
              <a:t>TEXTO RECEPTUS</a:t>
            </a:r>
            <a:endParaRPr lang="pt-BR" sz="2000" b="1" dirty="0"/>
          </a:p>
        </p:txBody>
      </p:sp>
      <p:sp>
        <p:nvSpPr>
          <p:cNvPr id="16" name="Texto explicativo retangular com cantos arredondados 15"/>
          <p:cNvSpPr/>
          <p:nvPr/>
        </p:nvSpPr>
        <p:spPr>
          <a:xfrm>
            <a:off x="6357950" y="1643050"/>
            <a:ext cx="2428892" cy="1000132"/>
          </a:xfrm>
          <a:prstGeom prst="wedgeRoundRectCallout">
            <a:avLst>
              <a:gd name="adj1" fmla="val -116977"/>
              <a:gd name="adj2" fmla="val -3526"/>
              <a:gd name="adj3" fmla="val 16667"/>
            </a:avLst>
          </a:prstGeom>
          <a:ln w="76200"/>
        </p:spPr>
        <p:style>
          <a:lnRef idx="0">
            <a:schemeClr val="accent5"/>
          </a:lnRef>
          <a:fillRef idx="3">
            <a:schemeClr val="accent5"/>
          </a:fillRef>
          <a:effectRef idx="3">
            <a:schemeClr val="accent5"/>
          </a:effectRef>
          <a:fontRef idx="minor">
            <a:schemeClr val="lt1"/>
          </a:fontRef>
        </p:style>
        <p:txBody>
          <a:bodyPr rtlCol="0" anchor="ctr"/>
          <a:lstStyle/>
          <a:p>
            <a:pPr algn="ct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MÉTODO LITERAL</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o explicativo retangular com cantos arredondados 16"/>
          <p:cNvSpPr/>
          <p:nvPr/>
        </p:nvSpPr>
        <p:spPr>
          <a:xfrm>
            <a:off x="4000496" y="5857892"/>
            <a:ext cx="2428892" cy="1000108"/>
          </a:xfrm>
          <a:prstGeom prst="wedgeRoundRectCallout">
            <a:avLst>
              <a:gd name="adj1" fmla="val 53303"/>
              <a:gd name="adj2" fmla="val -75344"/>
              <a:gd name="adj3" fmla="val 16667"/>
            </a:avLst>
          </a:prstGeom>
          <a:ln w="76200"/>
        </p:spPr>
        <p:style>
          <a:lnRef idx="0">
            <a:schemeClr val="accent5"/>
          </a:lnRef>
          <a:fillRef idx="3">
            <a:schemeClr val="accent5"/>
          </a:fillRef>
          <a:effectRef idx="3">
            <a:schemeClr val="accent5"/>
          </a:effectRef>
          <a:fontRef idx="minor">
            <a:schemeClr val="lt1"/>
          </a:fontRef>
        </p:style>
        <p:txBody>
          <a:bodyPr rtlCol="0" anchor="ctr"/>
          <a:lstStyle/>
          <a:p>
            <a:pPr algn="ct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MÉTODO</a:t>
            </a:r>
            <a:r>
              <a:rPr lang="pt-BR" dirty="0" smtClean="0"/>
              <a:t>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ALEGÓRICO</a:t>
            </a:r>
            <a:endParaRPr lang="pt-BR" dirty="0"/>
          </a:p>
        </p:txBody>
      </p:sp>
      <p:pic>
        <p:nvPicPr>
          <p:cNvPr id="18" name="Imagem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ppt_x</p:attrName>
                                        </p:attrNameLst>
                                      </p:cBhvr>
                                      <p:tavLst>
                                        <p:tav tm="0">
                                          <p:val>
                                            <p:strVal val="#ppt_x-.2"/>
                                          </p:val>
                                        </p:tav>
                                        <p:tav tm="100000">
                                          <p:val>
                                            <p:strVal val="#ppt_x"/>
                                          </p:val>
                                        </p:tav>
                                      </p:tavLst>
                                    </p:anim>
                                    <p:anim calcmode="lin" valueType="num">
                                      <p:cBhvr>
                                        <p:cTn id="4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ppt_x</p:attrName>
                                        </p:attrNameLst>
                                      </p:cBhvr>
                                      <p:tavLst>
                                        <p:tav tm="0">
                                          <p:val>
                                            <p:strVal val="#ppt_x-.2"/>
                                          </p:val>
                                        </p:tav>
                                        <p:tav tm="100000">
                                          <p:val>
                                            <p:strVal val="#ppt_x"/>
                                          </p:val>
                                        </p:tav>
                                      </p:tavLst>
                                    </p:anim>
                                    <p:anim calcmode="lin" valueType="num">
                                      <p:cBhvr>
                                        <p:cTn id="5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ppt_x</p:attrName>
                                        </p:attrNameLst>
                                      </p:cBhvr>
                                      <p:tavLst>
                                        <p:tav tm="0">
                                          <p:val>
                                            <p:strVal val="#ppt_x-.2"/>
                                          </p:val>
                                        </p:tav>
                                        <p:tav tm="100000">
                                          <p:val>
                                            <p:strVal val="#ppt_x"/>
                                          </p:val>
                                        </p:tav>
                                      </p:tavLst>
                                    </p:anim>
                                    <p:anim calcmode="lin" valueType="num">
                                      <p:cBhvr>
                                        <p:cTn id="6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ppt_x</p:attrName>
                                        </p:attrNameLst>
                                      </p:cBhvr>
                                      <p:tavLst>
                                        <p:tav tm="0">
                                          <p:val>
                                            <p:strVal val="#ppt_x-.2"/>
                                          </p:val>
                                        </p:tav>
                                        <p:tav tm="100000">
                                          <p:val>
                                            <p:strVal val="#ppt_x"/>
                                          </p:val>
                                        </p:tav>
                                      </p:tavLst>
                                    </p:anim>
                                    <p:anim calcmode="lin" valueType="num">
                                      <p:cBhvr>
                                        <p:cTn id="7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ppt_x</p:attrName>
                                        </p:attrNameLst>
                                      </p:cBhvr>
                                      <p:tavLst>
                                        <p:tav tm="0">
                                          <p:val>
                                            <p:strVal val="#ppt_x-.2"/>
                                          </p:val>
                                        </p:tav>
                                        <p:tav tm="100000">
                                          <p:val>
                                            <p:strVal val="#ppt_x"/>
                                          </p:val>
                                        </p:tav>
                                      </p:tavLst>
                                    </p:anim>
                                    <p:anim calcmode="lin" valueType="num">
                                      <p:cBhvr>
                                        <p:cTn id="7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0" animBg="1"/>
      <p:bldP spid="8" grpId="0" animBg="1"/>
      <p:bldP spid="9" grpId="0" animBg="1"/>
      <p:bldP spid="10" grpId="0" animBg="1"/>
      <p:bldP spid="11" grpId="0" animBg="1"/>
      <p:bldP spid="13" grpId="0" animBg="1"/>
      <p:bldP spid="1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smtClean="0"/>
              <a:t>Mapa </a:t>
            </a:r>
            <a:r>
              <a:rPr lang="pt-BR" dirty="0" err="1" smtClean="0"/>
              <a:t>laodiceia</a:t>
            </a:r>
            <a:r>
              <a:rPr lang="pt-BR" dirty="0" smtClean="0"/>
              <a:t> e colossos</a:t>
            </a:r>
            <a:endParaRPr lang="pt-BR" dirty="0"/>
          </a:p>
        </p:txBody>
      </p:sp>
      <p:pic>
        <p:nvPicPr>
          <p:cNvPr id="1028" name="Picture 4"/>
          <p:cNvPicPr>
            <a:picLocks noChangeAspect="1" noChangeArrowheads="1"/>
          </p:cNvPicPr>
          <p:nvPr/>
        </p:nvPicPr>
        <p:blipFill>
          <a:blip r:embed="rId2"/>
          <a:srcRect r="11764"/>
          <a:stretch>
            <a:fillRect/>
          </a:stretch>
        </p:blipFill>
        <p:spPr bwMode="auto">
          <a:xfrm>
            <a:off x="1" y="1214422"/>
            <a:ext cx="9143999" cy="4572016"/>
          </a:xfrm>
          <a:prstGeom prst="rect">
            <a:avLst/>
          </a:prstGeom>
          <a:noFill/>
          <a:ln w="9525">
            <a:noFill/>
            <a:miter lim="800000"/>
            <a:headEnd/>
            <a:tailEnd/>
          </a:ln>
          <a:effectLst/>
        </p:spPr>
      </p:pic>
      <p:sp>
        <p:nvSpPr>
          <p:cNvPr id="5" name="Explosão 2 4"/>
          <p:cNvSpPr/>
          <p:nvPr/>
        </p:nvSpPr>
        <p:spPr>
          <a:xfrm>
            <a:off x="6572264" y="714356"/>
            <a:ext cx="2214578" cy="1500198"/>
          </a:xfrm>
          <a:prstGeom prst="irregularSeal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pt-B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Cl.4:16</a:t>
            </a:r>
            <a:endParaRPr lang="pt-B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Image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71802" y="2214554"/>
            <a:ext cx="2282532" cy="2786082"/>
          </a:xfrm>
          <a:effectLst>
            <a:innerShdw blurRad="63500" dist="50800" dir="18900000">
              <a:prstClr val="black">
                <a:alpha val="50000"/>
              </a:prstClr>
            </a:innerShdw>
          </a:effectLst>
        </p:spPr>
        <p:txBody>
          <a:bodyPr>
            <a:normAutofit fontScale="85000" lnSpcReduction="20000"/>
          </a:bodyPr>
          <a:lstStyle/>
          <a:p>
            <a:pPr algn="ctr"/>
            <a:r>
              <a:rPr lang="pt-B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Qual Bíblia? </a:t>
            </a:r>
          </a:p>
          <a:p>
            <a:pPr algn="ctr"/>
            <a:r>
              <a:rPr lang="pt-B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Tanto faz?!</a:t>
            </a:r>
          </a:p>
        </p:txBody>
      </p:sp>
      <p:sp>
        <p:nvSpPr>
          <p:cNvPr id="7" name="Subtítulo 2"/>
          <p:cNvSpPr txBox="1">
            <a:spLocks/>
          </p:cNvSpPr>
          <p:nvPr/>
        </p:nvSpPr>
        <p:spPr>
          <a:xfrm>
            <a:off x="1428728" y="5715016"/>
            <a:ext cx="5357850" cy="89395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Estudo Sobre Traduções da Bíblia</a:t>
            </a:r>
          </a:p>
        </p:txBody>
      </p:sp>
      <p:sp>
        <p:nvSpPr>
          <p:cNvPr id="8" name="Subtítulo 2"/>
          <p:cNvSpPr txBox="1">
            <a:spLocks/>
          </p:cNvSpPr>
          <p:nvPr/>
        </p:nvSpPr>
        <p:spPr>
          <a:xfrm>
            <a:off x="1142976" y="6000768"/>
            <a:ext cx="6425936" cy="608228"/>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pt-BR" sz="2800" b="0" i="1" u="none" strike="noStrike" kern="1200" cap="none" spc="0" normalizeH="0" baseline="0" noProof="0" dirty="0" smtClean="0">
                <a:ln>
                  <a:noFill/>
                </a:ln>
                <a:solidFill>
                  <a:schemeClr val="tx1"/>
                </a:solidFill>
                <a:effectLst/>
                <a:uLnTx/>
                <a:uFillTx/>
                <a:latin typeface="+mn-lt"/>
                <a:ea typeface="+mn-ea"/>
                <a:cs typeface="+mn-cs"/>
              </a:rPr>
              <a:t>Versões ou Perversões?</a:t>
            </a:r>
          </a:p>
        </p:txBody>
      </p:sp>
      <p:pic>
        <p:nvPicPr>
          <p:cNvPr id="9" name="Imagem 8"/>
          <p:cNvPicPr>
            <a:picLocks noChangeAspect="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19569109">
            <a:off x="924278" y="525607"/>
            <a:ext cx="1177353" cy="1881584"/>
          </a:xfrm>
          <a:prstGeom prst="rect">
            <a:avLst/>
          </a:prstGeom>
        </p:spPr>
      </p:pic>
      <p:pic>
        <p:nvPicPr>
          <p:cNvPr id="2050" name="Picture 2" descr="C:\Users\Victor\Desktop\CONFERENCIA BIBLICA 2017\686_g_Bíblia NVI Brochura - Capa 3.jpg"/>
          <p:cNvPicPr>
            <a:picLocks noChangeAspect="1" noChangeArrowheads="1"/>
          </p:cNvPicPr>
          <p:nvPr/>
        </p:nvPicPr>
        <p:blipFill>
          <a:blip r:embed="rId4"/>
          <a:srcRect l="28386" t="15500" r="11095" b="27500"/>
          <a:stretch>
            <a:fillRect/>
          </a:stretch>
        </p:blipFill>
        <p:spPr bwMode="auto">
          <a:xfrm rot="20907958">
            <a:off x="6980732" y="776296"/>
            <a:ext cx="1546023" cy="2098174"/>
          </a:xfrm>
          <a:prstGeom prst="rect">
            <a:avLst/>
          </a:prstGeom>
          <a:ln>
            <a:noFill/>
          </a:ln>
          <a:effectLst>
            <a:softEdge rad="112500"/>
          </a:effectLst>
        </p:spPr>
      </p:pic>
      <p:pic>
        <p:nvPicPr>
          <p:cNvPr id="2051" name="Picture 3" descr="F:\Why the KJV_arquivos\Bible.jpg"/>
          <p:cNvPicPr>
            <a:picLocks noChangeAspect="1" noChangeArrowheads="1"/>
          </p:cNvPicPr>
          <p:nvPr/>
        </p:nvPicPr>
        <p:blipFill>
          <a:blip r:embed="rId5"/>
          <a:srcRect/>
          <a:stretch>
            <a:fillRect/>
          </a:stretch>
        </p:blipFill>
        <p:spPr bwMode="auto">
          <a:xfrm rot="19979293">
            <a:off x="500214" y="3778144"/>
            <a:ext cx="2206218" cy="1474453"/>
          </a:xfrm>
          <a:prstGeom prst="rect">
            <a:avLst/>
          </a:prstGeom>
          <a:noFill/>
        </p:spPr>
      </p:pic>
      <p:pic>
        <p:nvPicPr>
          <p:cNvPr id="2053" name="Picture 5" descr="F:\the vvvoice\Bíblia do Surfista _ Surfistas de Cristo Brasil (Oficial)_files\MSCbibliacapaaprov-300x208.jpg"/>
          <p:cNvPicPr>
            <a:picLocks noChangeAspect="1" noChangeArrowheads="1"/>
          </p:cNvPicPr>
          <p:nvPr/>
        </p:nvPicPr>
        <p:blipFill>
          <a:blip r:embed="rId6"/>
          <a:srcRect/>
          <a:stretch>
            <a:fillRect/>
          </a:stretch>
        </p:blipFill>
        <p:spPr bwMode="auto">
          <a:xfrm>
            <a:off x="3357554" y="214290"/>
            <a:ext cx="2071682" cy="1436366"/>
          </a:xfrm>
          <a:prstGeom prst="rect">
            <a:avLst/>
          </a:prstGeom>
          <a:noFill/>
        </p:spPr>
      </p:pic>
      <p:pic>
        <p:nvPicPr>
          <p:cNvPr id="2054" name="Picture 6" descr="F:\the vvvoice\Nova Tradução em Inglês da Bíblia Omite 'Jesus Cristo', 'Anjo', Christian News_files\the-voice.jpg"/>
          <p:cNvPicPr>
            <a:picLocks noChangeAspect="1" noChangeArrowheads="1"/>
          </p:cNvPicPr>
          <p:nvPr/>
        </p:nvPicPr>
        <p:blipFill>
          <a:blip r:embed="rId7"/>
          <a:srcRect/>
          <a:stretch>
            <a:fillRect/>
          </a:stretch>
        </p:blipFill>
        <p:spPr bwMode="auto">
          <a:xfrm rot="665597">
            <a:off x="5525934" y="2820052"/>
            <a:ext cx="1277677" cy="1871597"/>
          </a:xfrm>
          <a:prstGeom prst="rect">
            <a:avLst/>
          </a:prstGeom>
          <a:noFill/>
        </p:spPr>
      </p:pic>
      <p:pic>
        <p:nvPicPr>
          <p:cNvPr id="1026" name="Picture 2" descr="C:\Users\Victor\Desktop\CONFERENCIA BIBLICA 2017\Bíblia em quadrinhos produzida por editora com padrão Marvel - Adonainews_files\gibi-da-biblia-2-mil-paginas-jesus-e-a-samaritana.png"/>
          <p:cNvPicPr>
            <a:picLocks noChangeAspect="1" noChangeArrowheads="1"/>
          </p:cNvPicPr>
          <p:nvPr/>
        </p:nvPicPr>
        <p:blipFill>
          <a:blip r:embed="rId8"/>
          <a:srcRect/>
          <a:stretch>
            <a:fillRect/>
          </a:stretch>
        </p:blipFill>
        <p:spPr bwMode="auto">
          <a:xfrm>
            <a:off x="6929454" y="4576653"/>
            <a:ext cx="2009772" cy="14955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1"/>
                                        </p:tgtEl>
                                      </p:cBhvr>
                                    </p:animEffect>
                                    <p:animScale>
                                      <p:cBhvr>
                                        <p:cTn id="7" dur="250" autoRev="1" fill="hold"/>
                                        <p:tgtEl>
                                          <p:spTgt spid="205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053"/>
                                        </p:tgtEl>
                                      </p:cBhvr>
                                    </p:animEffect>
                                    <p:animScale>
                                      <p:cBhvr>
                                        <p:cTn id="17" dur="250" autoRev="1" fill="hold"/>
                                        <p:tgtEl>
                                          <p:spTgt spid="205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050"/>
                                        </p:tgtEl>
                                      </p:cBhvr>
                                    </p:animEffect>
                                    <p:animScale>
                                      <p:cBhvr>
                                        <p:cTn id="22" dur="250" autoRev="1" fill="hold"/>
                                        <p:tgtEl>
                                          <p:spTgt spid="205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054"/>
                                        </p:tgtEl>
                                      </p:cBhvr>
                                    </p:animEffect>
                                    <p:animScale>
                                      <p:cBhvr>
                                        <p:cTn id="27" dur="250" autoRev="1" fill="hold"/>
                                        <p:tgtEl>
                                          <p:spTgt spid="205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1"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7">
                                            <p:txEl>
                                              <p:pRg st="0" end="0"/>
                                            </p:txEl>
                                          </p:spTgt>
                                        </p:tgtEl>
                                        <p:attrNameLst>
                                          <p:attrName>ppt_x</p:attrName>
                                          <p:attrName>ppt_y</p:attrName>
                                        </p:attrNameLst>
                                      </p:cBhvr>
                                    </p:animMotion>
                                    <p:animRot by="1500000">
                                      <p:cBhvr>
                                        <p:cTn id="32" dur="125" fill="hold">
                                          <p:stCondLst>
                                            <p:cond delay="0"/>
                                          </p:stCondLst>
                                        </p:cTn>
                                        <p:tgtEl>
                                          <p:spTgt spid="7">
                                            <p:txEl>
                                              <p:pRg st="0" end="0"/>
                                            </p:txEl>
                                          </p:spTgt>
                                        </p:tgtEl>
                                        <p:attrNameLst>
                                          <p:attrName>r</p:attrName>
                                        </p:attrNameLst>
                                      </p:cBhvr>
                                    </p:animRot>
                                    <p:animRot by="-1500000">
                                      <p:cBhvr>
                                        <p:cTn id="33" dur="125" fill="hold">
                                          <p:stCondLst>
                                            <p:cond delay="125"/>
                                          </p:stCondLst>
                                        </p:cTn>
                                        <p:tgtEl>
                                          <p:spTgt spid="7">
                                            <p:txEl>
                                              <p:pRg st="0" end="0"/>
                                            </p:txEl>
                                          </p:spTgt>
                                        </p:tgtEl>
                                        <p:attrNameLst>
                                          <p:attrName>r</p:attrName>
                                        </p:attrNameLst>
                                      </p:cBhvr>
                                    </p:animRot>
                                    <p:animRot by="-1500000">
                                      <p:cBhvr>
                                        <p:cTn id="34" dur="125" fill="hold">
                                          <p:stCondLst>
                                            <p:cond delay="250"/>
                                          </p:stCondLst>
                                        </p:cTn>
                                        <p:tgtEl>
                                          <p:spTgt spid="7">
                                            <p:txEl>
                                              <p:pRg st="0" end="0"/>
                                            </p:txEl>
                                          </p:spTgt>
                                        </p:tgtEl>
                                        <p:attrNameLst>
                                          <p:attrName>r</p:attrName>
                                        </p:attrNameLst>
                                      </p:cBhvr>
                                    </p:animRot>
                                    <p:animRot by="1500000">
                                      <p:cBhvr>
                                        <p:cTn id="35" dur="125" fill="hold">
                                          <p:stCondLst>
                                            <p:cond delay="375"/>
                                          </p:stCondLst>
                                        </p:cTn>
                                        <p:tgtEl>
                                          <p:spTgt spid="7">
                                            <p:txEl>
                                              <p:pRg st="0" end="0"/>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ox(in)">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1000" fill="hold"/>
                                        <p:tgtEl>
                                          <p:spTgt spid="1026"/>
                                        </p:tgtEl>
                                        <p:attrNameLst>
                                          <p:attrName>ppt_x</p:attrName>
                                        </p:attrNameLst>
                                      </p:cBhvr>
                                      <p:tavLst>
                                        <p:tav tm="0">
                                          <p:val>
                                            <p:strVal val="#ppt_x-.2"/>
                                          </p:val>
                                        </p:tav>
                                        <p:tav tm="100000">
                                          <p:val>
                                            <p:strVal val="#ppt_x"/>
                                          </p:val>
                                        </p:tav>
                                      </p:tavLst>
                                    </p:anim>
                                    <p:anim calcmode="lin" valueType="num">
                                      <p:cBhvr>
                                        <p:cTn id="46"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allAtOnce"/>
      <p:bldP spid="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p:cNvPicPr>
            <a:picLocks noGrp="1" noChangeAspect="1" noChangeArrowheads="1"/>
          </p:cNvPicPr>
          <p:nvPr>
            <p:ph idx="1"/>
          </p:nvPr>
        </p:nvPicPr>
        <p:blipFill>
          <a:blip r:embed="rId2"/>
          <a:srcRect/>
          <a:stretch>
            <a:fillRect/>
          </a:stretch>
        </p:blipFill>
        <p:spPr bwMode="auto">
          <a:xfrm>
            <a:off x="-11393" y="1000132"/>
            <a:ext cx="9155393" cy="5857892"/>
          </a:xfrm>
          <a:prstGeom prst="rect">
            <a:avLst/>
          </a:prstGeom>
          <a:noFill/>
          <a:ln w="9525">
            <a:noFill/>
            <a:miter lim="800000"/>
            <a:headEnd/>
            <a:tailEnd/>
          </a:ln>
          <a:effectLst/>
        </p:spPr>
      </p:pic>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
        <p:nvSpPr>
          <p:cNvPr id="9" name="Seta para a direita 8"/>
          <p:cNvSpPr/>
          <p:nvPr/>
        </p:nvSpPr>
        <p:spPr>
          <a:xfrm rot="13173625">
            <a:off x="6368288" y="4012365"/>
            <a:ext cx="571504" cy="23799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dirty="0">
              <a:solidFill>
                <a:srgbClr val="FFFF00"/>
              </a:solidFill>
            </a:endParaRPr>
          </a:p>
        </p:txBody>
      </p:sp>
      <p:sp>
        <p:nvSpPr>
          <p:cNvPr id="10" name="Seta para a direita 9"/>
          <p:cNvSpPr/>
          <p:nvPr/>
        </p:nvSpPr>
        <p:spPr>
          <a:xfrm rot="13010807">
            <a:off x="5800724" y="4005215"/>
            <a:ext cx="571504" cy="237993"/>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1071538" y="714356"/>
            <a:ext cx="278608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00034" y="357166"/>
            <a:ext cx="3857652" cy="1143000"/>
          </a:xfrm>
        </p:spPr>
        <p:txBody>
          <a:bodyPr/>
          <a:lstStyle/>
          <a:p>
            <a:pPr algn="ctr"/>
            <a:r>
              <a:rPr lang="pt-BR" dirty="0" smtClean="0">
                <a:solidFill>
                  <a:schemeClr val="bg1"/>
                </a:solidFill>
              </a:rPr>
              <a:t>2ª RAZÃO</a:t>
            </a:r>
            <a:endParaRPr lang="pt-BR" dirty="0">
              <a:solidFill>
                <a:schemeClr val="bg1"/>
              </a:solidFill>
            </a:endParaRPr>
          </a:p>
        </p:txBody>
      </p:sp>
      <p:sp>
        <p:nvSpPr>
          <p:cNvPr id="3" name="Espaço Reservado para Conteúdo 2"/>
          <p:cNvSpPr>
            <a:spLocks noGrp="1"/>
          </p:cNvSpPr>
          <p:nvPr>
            <p:ph idx="1"/>
          </p:nvPr>
        </p:nvSpPr>
        <p:spPr>
          <a:xfrm>
            <a:off x="457200" y="1571612"/>
            <a:ext cx="8229600" cy="492922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pt-BR" dirty="0" smtClean="0"/>
              <a:t> Todos os trabalhos de tradução e impressão da Bíblia  feitos por não-católicos, de 1500 a 1800, basearam-se no TR.</a:t>
            </a:r>
          </a:p>
          <a:p>
            <a:r>
              <a:rPr lang="pt-BR" dirty="0" smtClean="0"/>
              <a:t>O TR foi o texto enviado por missionários piedosos a todo o mundo.</a:t>
            </a:r>
          </a:p>
          <a:p>
            <a:r>
              <a:rPr lang="pt-BR" dirty="0" smtClean="0"/>
              <a:t>De 1804 até 1907, a </a:t>
            </a:r>
            <a:r>
              <a:rPr lang="pt-BR" dirty="0" err="1" smtClean="0"/>
              <a:t>British</a:t>
            </a:r>
            <a:r>
              <a:rPr lang="pt-BR" dirty="0" smtClean="0"/>
              <a:t> </a:t>
            </a:r>
            <a:r>
              <a:rPr lang="pt-BR" dirty="0" err="1" smtClean="0"/>
              <a:t>and</a:t>
            </a:r>
            <a:r>
              <a:rPr lang="pt-BR" dirty="0" smtClean="0"/>
              <a:t> </a:t>
            </a:r>
            <a:r>
              <a:rPr lang="pt-BR" dirty="0" err="1" smtClean="0"/>
              <a:t>Foreign</a:t>
            </a:r>
            <a:r>
              <a:rPr lang="pt-BR" dirty="0" smtClean="0"/>
              <a:t> </a:t>
            </a:r>
            <a:r>
              <a:rPr lang="pt-BR" dirty="0" err="1" smtClean="0"/>
              <a:t>Bible</a:t>
            </a:r>
            <a:r>
              <a:rPr lang="pt-BR" dirty="0" smtClean="0"/>
              <a:t> </a:t>
            </a:r>
            <a:r>
              <a:rPr lang="pt-BR" dirty="0" err="1" smtClean="0"/>
              <a:t>Society</a:t>
            </a:r>
            <a:r>
              <a:rPr lang="pt-BR" dirty="0" smtClean="0"/>
              <a:t> imprimiu 203.931.768 Bíblias derivadas do TR ou KJV.</a:t>
            </a:r>
          </a:p>
          <a:p>
            <a:r>
              <a:rPr lang="pt-BR" dirty="0" smtClean="0"/>
              <a:t>O TR foi o texto bíblico usado durante o maior período de avivamento mundial e atividade missionária que a história testemunhou depois do primeiro século.</a:t>
            </a:r>
          </a:p>
          <a:p>
            <a:r>
              <a:rPr lang="pt-BR" dirty="0" smtClean="0"/>
              <a:t>Todas as igrejas usavam um texto bíblico traduzido direta ou indiretamente do TR.</a:t>
            </a:r>
          </a:p>
          <a:p>
            <a:r>
              <a:rPr lang="pt-BR" dirty="0" smtClean="0"/>
              <a:t>As Bíblias da Reforma nasceram num clima de </a:t>
            </a:r>
            <a:r>
              <a:rPr lang="pt-BR" dirty="0" err="1" smtClean="0"/>
              <a:t>reavivamento</a:t>
            </a:r>
            <a:r>
              <a:rPr lang="pt-BR" dirty="0" smtClean="0"/>
              <a:t>  espiritual, fé e visão missionária.</a:t>
            </a:r>
            <a:endParaRPr lang="pt-BR" dirty="0"/>
          </a:p>
        </p:txBody>
      </p:sp>
      <p:sp>
        <p:nvSpPr>
          <p:cNvPr id="4" name="Elipse 3"/>
          <p:cNvSpPr/>
          <p:nvPr/>
        </p:nvSpPr>
        <p:spPr>
          <a:xfrm rot="21047587">
            <a:off x="3181086" y="4191884"/>
            <a:ext cx="5214974"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latin typeface="Arial Black" pitchFamily="34" charset="0"/>
              </a:rPr>
              <a:t>O que dizer de todo esse sucesso missionário ao redor do mundo feito  com uma Bíblia baseada no TR?</a:t>
            </a:r>
            <a:endParaRPr lang="pt-BR" dirty="0">
              <a:latin typeface="Arial Black" pitchFamily="34" charset="0"/>
            </a:endParaRPr>
          </a:p>
        </p:txBody>
      </p:sp>
      <p:sp>
        <p:nvSpPr>
          <p:cNvPr id="5" name="Nuvem 4"/>
          <p:cNvSpPr/>
          <p:nvPr/>
        </p:nvSpPr>
        <p:spPr>
          <a:xfrm>
            <a:off x="3428992" y="1214422"/>
            <a:ext cx="4572032" cy="1928826"/>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pt-BR" b="1" dirty="0" smtClean="0">
                <a:solidFill>
                  <a:schemeClr val="tx1"/>
                </a:solidFill>
              </a:rPr>
              <a:t>VER CAP. 6, PÁGINAS 24 E 25 – O TEXTO RECEBIDO VAI AO CONFINS DA TERRA.</a:t>
            </a:r>
            <a:endParaRPr lang="pt-BR" b="1" dirty="0">
              <a:solidFill>
                <a:schemeClr val="tx1"/>
              </a:solidFill>
            </a:endParaRPr>
          </a:p>
        </p:txBody>
      </p:sp>
      <p:pic>
        <p:nvPicPr>
          <p:cNvPr id="6" name="Image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linds(horizont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414" y="142852"/>
            <a:ext cx="8229600" cy="1143000"/>
          </a:xfrm>
        </p:spPr>
        <p:txBody>
          <a:bodyPr/>
          <a:lstStyle/>
          <a:p>
            <a:r>
              <a:rPr lang="pt-BR" dirty="0" smtClean="0"/>
              <a:t>Missões e Texto Recebido</a:t>
            </a:r>
            <a:endParaRPr lang="pt-BR" dirty="0"/>
          </a:p>
        </p:txBody>
      </p:sp>
      <p:sp>
        <p:nvSpPr>
          <p:cNvPr id="3" name="Espaço Reservado para Conteúdo 2"/>
          <p:cNvSpPr>
            <a:spLocks noGrp="1"/>
          </p:cNvSpPr>
          <p:nvPr>
            <p:ph idx="1"/>
          </p:nvPr>
        </p:nvSpPr>
        <p:spPr>
          <a:xfrm>
            <a:off x="285720" y="1428736"/>
            <a:ext cx="8572560" cy="5072098"/>
          </a:xfrm>
        </p:spPr>
        <p:style>
          <a:lnRef idx="0">
            <a:scrgbClr r="0" g="0" b="0"/>
          </a:lnRef>
          <a:fillRef idx="1002">
            <a:schemeClr val="dk2"/>
          </a:fillRef>
          <a:effectRef idx="0">
            <a:scrgbClr r="0" g="0" b="0"/>
          </a:effectRef>
          <a:fontRef idx="major"/>
        </p:style>
        <p:txBody>
          <a:bodyPr>
            <a:normAutofit/>
          </a:bodyPr>
          <a:lstStyle/>
          <a:p>
            <a:r>
              <a:rPr lang="pt-BR" sz="3200" dirty="0" smtClean="0"/>
              <a:t>John Eliot (A Bíblia na linguagem dos índios </a:t>
            </a:r>
            <a:r>
              <a:rPr lang="pt-BR" sz="3200" dirty="0" err="1" smtClean="0"/>
              <a:t>Pequot</a:t>
            </a:r>
            <a:r>
              <a:rPr lang="pt-BR" sz="3200" dirty="0" smtClean="0"/>
              <a:t> – 1663)</a:t>
            </a:r>
          </a:p>
          <a:p>
            <a:r>
              <a:rPr lang="pt-BR" sz="3200" dirty="0" smtClean="0"/>
              <a:t>Martin Henry (traduziu para o idioma persa e árabe)</a:t>
            </a:r>
          </a:p>
          <a:p>
            <a:r>
              <a:rPr lang="pt-BR" sz="3200" dirty="0" smtClean="0"/>
              <a:t>Adoniran </a:t>
            </a:r>
            <a:r>
              <a:rPr lang="pt-BR" sz="3200" dirty="0" err="1" smtClean="0"/>
              <a:t>Judson</a:t>
            </a:r>
            <a:r>
              <a:rPr lang="pt-BR" sz="3200" dirty="0" smtClean="0"/>
              <a:t> (traduziu para o </a:t>
            </a:r>
            <a:r>
              <a:rPr lang="pt-BR" sz="3200" dirty="0" err="1" smtClean="0"/>
              <a:t>burmês</a:t>
            </a:r>
            <a:r>
              <a:rPr lang="pt-BR" sz="3200" dirty="0" smtClean="0"/>
              <a:t> – 1835)</a:t>
            </a:r>
          </a:p>
          <a:p>
            <a:r>
              <a:rPr lang="pt-BR" sz="3200" dirty="0" smtClean="0"/>
              <a:t>William Carey e seus cooperadores (traduziu para várias línguas da Índia (aprox. 50)</a:t>
            </a:r>
          </a:p>
          <a:p>
            <a:r>
              <a:rPr lang="pt-BR" sz="3200" dirty="0" smtClean="0"/>
              <a:t>Nessas páginas temos uma lista parcial!</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000108"/>
            <a:ext cx="8229600" cy="5610244"/>
          </a:xfrm>
        </p:spPr>
        <p:style>
          <a:lnRef idx="3">
            <a:schemeClr val="lt1"/>
          </a:lnRef>
          <a:fillRef idx="1">
            <a:schemeClr val="accent2"/>
          </a:fillRef>
          <a:effectRef idx="1">
            <a:schemeClr val="accent2"/>
          </a:effectRef>
          <a:fontRef idx="minor">
            <a:schemeClr val="lt1"/>
          </a:fontRef>
        </p:style>
        <p:txBody>
          <a:bodyPr/>
          <a:lstStyle/>
          <a:p>
            <a:r>
              <a:rPr lang="pt-BR" sz="3600" dirty="0" smtClean="0"/>
              <a:t>Quando dizemos que são Bíblias Texto Recebido (</a:t>
            </a:r>
            <a:r>
              <a:rPr lang="pt-BR" sz="3600" dirty="0" err="1" smtClean="0"/>
              <a:t>Receptus</a:t>
            </a:r>
            <a:r>
              <a:rPr lang="pt-BR" sz="3600" dirty="0" smtClean="0"/>
              <a:t>) queremos com isto dizer que elas incluem as palavras e os versos contestados pelos modernos textos: elas contêm “</a:t>
            </a:r>
            <a:r>
              <a:rPr lang="pt-BR" sz="3600" dirty="0" smtClean="0">
                <a:solidFill>
                  <a:schemeClr val="accent6">
                    <a:lumMod val="50000"/>
                  </a:schemeClr>
                </a:solidFill>
                <a:effectLst>
                  <a:outerShdw blurRad="38100" dist="38100" dir="2700000" algn="tl">
                    <a:srgbClr val="000000">
                      <a:alpha val="43137"/>
                    </a:srgbClr>
                  </a:outerShdw>
                </a:effectLst>
              </a:rPr>
              <a:t>Deus</a:t>
            </a:r>
            <a:r>
              <a:rPr lang="pt-BR" sz="3600" dirty="0" smtClean="0"/>
              <a:t>” em </a:t>
            </a:r>
            <a:r>
              <a:rPr lang="pt-BR" sz="3600" dirty="0" err="1" smtClean="0"/>
              <a:t>ITm</a:t>
            </a:r>
            <a:r>
              <a:rPr lang="pt-BR" sz="3600" dirty="0" smtClean="0"/>
              <a:t>.3:16; contêm </a:t>
            </a:r>
            <a:r>
              <a:rPr lang="pt-BR" sz="3600" dirty="0" err="1" smtClean="0"/>
              <a:t>Mt</a:t>
            </a:r>
            <a:r>
              <a:rPr lang="pt-BR" sz="3600" dirty="0" smtClean="0"/>
              <a:t>.17:21; Mc.9:44,46; 16:9-20 e </a:t>
            </a:r>
            <a:r>
              <a:rPr lang="pt-BR" sz="3600" dirty="0" err="1" smtClean="0"/>
              <a:t>Jo</a:t>
            </a:r>
            <a:r>
              <a:rPr lang="pt-BR" sz="3600" dirty="0" smtClean="0"/>
              <a:t>.7:53-8:11, além de At.8:37 e dúzias e mais dúzias de outros versos que são omitidos ou questionados nas “Bíblias” modernas.</a:t>
            </a:r>
          </a:p>
          <a:p>
            <a:pPr>
              <a:buNone/>
            </a:pP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1000108"/>
            <a:ext cx="8329642" cy="5500726"/>
          </a:xfrm>
          <a:solidFill>
            <a:schemeClr val="bg2">
              <a:lumMod val="25000"/>
            </a:schemeClr>
          </a:solidFill>
          <a:effectLst>
            <a:outerShdw blurRad="50800" dist="38100" algn="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oAutofit/>
          </a:bodyPr>
          <a:lstStyle/>
          <a:p>
            <a:pPr algn="just"/>
            <a:r>
              <a:rPr lang="pt-BR" sz="3600" dirty="0" smtClean="0"/>
              <a:t>Rejeitar o </a:t>
            </a:r>
            <a:r>
              <a:rPr lang="pt-BR" sz="3600" i="1" dirty="0" smtClean="0"/>
              <a:t>Texto Recebido, </a:t>
            </a:r>
            <a:r>
              <a:rPr lang="pt-BR" sz="3600" dirty="0" smtClean="0"/>
              <a:t>como os editores críticos do texto e os tradutores modernos têm feito, é rejeitar o Texto que tem sido reconhecido através dos séculos como a Palavra de Deus pelos santos do Novo Testamento, e que foi exaltada por Deus como sendo  </a:t>
            </a:r>
            <a:r>
              <a:rPr lang="pt-BR" sz="3600" b="1" dirty="0" smtClean="0">
                <a:effectLst>
                  <a:outerShdw blurRad="38100" dist="38100" dir="2700000" algn="tl">
                    <a:srgbClr val="000000">
                      <a:alpha val="43137"/>
                    </a:srgbClr>
                  </a:outerShdw>
                </a:effectLst>
              </a:rPr>
              <a:t>A</a:t>
            </a:r>
            <a:r>
              <a:rPr lang="pt-BR" sz="3600" dirty="0" smtClean="0"/>
              <a:t> Bíblia, durante a maior era de </a:t>
            </a:r>
            <a:r>
              <a:rPr lang="pt-BR" sz="3600" dirty="0" err="1" smtClean="0"/>
              <a:t>reavivamento</a:t>
            </a:r>
            <a:r>
              <a:rPr lang="pt-BR" sz="3600" dirty="0" smtClean="0"/>
              <a:t> e atividade missionária desde o primeiro século.</a:t>
            </a:r>
            <a:endParaRPr lang="pt-BR" sz="36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3108" y="1357298"/>
            <a:ext cx="4929222" cy="7143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pt-BR" dirty="0" smtClean="0"/>
              <a:t>3ª RAZÃO</a:t>
            </a:r>
            <a:endParaRPr lang="pt-BR" dirty="0"/>
          </a:p>
        </p:txBody>
      </p:sp>
      <p:sp>
        <p:nvSpPr>
          <p:cNvPr id="3" name="Espaço Reservado para Conteúdo 2"/>
          <p:cNvSpPr>
            <a:spLocks noGrp="1"/>
          </p:cNvSpPr>
          <p:nvPr>
            <p:ph idx="1"/>
          </p:nvPr>
        </p:nvSpPr>
        <p:spPr>
          <a:xfrm>
            <a:off x="457200" y="1643050"/>
            <a:ext cx="8229600" cy="4681550"/>
          </a:xfrm>
        </p:spPr>
        <p:style>
          <a:lnRef idx="1">
            <a:schemeClr val="dk1"/>
          </a:lnRef>
          <a:fillRef idx="2">
            <a:schemeClr val="dk1"/>
          </a:fillRef>
          <a:effectRef idx="1">
            <a:schemeClr val="dk1"/>
          </a:effectRef>
          <a:fontRef idx="minor">
            <a:schemeClr val="dk1"/>
          </a:fontRef>
        </p:style>
        <p:txBody>
          <a:bodyPr/>
          <a:lstStyle/>
          <a:p>
            <a:r>
              <a:rPr lang="pt-BR" dirty="0" smtClean="0"/>
              <a:t>A Bíblia KJV foi traduzida por 54 homens fiéis a Deus, piedosos, puritanos, eruditos em hebraico e grego. Muitos deles tinha o título de Doutor em Divindade.</a:t>
            </a:r>
          </a:p>
          <a:p>
            <a:pPr>
              <a:buFont typeface="Wingdings" pitchFamily="2" charset="2"/>
              <a:buChar char="Ø"/>
            </a:pPr>
            <a:r>
              <a:rPr lang="pt-BR" b="1" dirty="0" smtClean="0"/>
              <a:t>Lancelot </a:t>
            </a:r>
            <a:r>
              <a:rPr lang="pt-BR" b="1" dirty="0" err="1" smtClean="0"/>
              <a:t>Andrewes</a:t>
            </a:r>
            <a:r>
              <a:rPr lang="pt-BR" dirty="0" smtClean="0"/>
              <a:t>: Latim, Grego, Hebraico, Caldeu, Siríaco, Arábico, além de quinze línguas modernas; era tão avançado que ele bem pode ser posicionado como um dos raros </a:t>
            </a:r>
            <a:r>
              <a:rPr lang="pt-BR" dirty="0" err="1" smtClean="0"/>
              <a:t>linguistas</a:t>
            </a:r>
            <a:r>
              <a:rPr lang="pt-BR" dirty="0" smtClean="0"/>
              <a:t> na Cristandade. Tornou-se </a:t>
            </a:r>
            <a:r>
              <a:rPr lang="pt-BR" dirty="0" err="1" smtClean="0"/>
              <a:t>Deão</a:t>
            </a:r>
            <a:r>
              <a:rPr lang="pt-BR" dirty="0" smtClean="0"/>
              <a:t> em </a:t>
            </a:r>
            <a:r>
              <a:rPr lang="pt-BR" dirty="0" err="1" smtClean="0"/>
              <a:t>Westminster</a:t>
            </a:r>
            <a:r>
              <a:rPr lang="pt-BR" dirty="0" smtClean="0"/>
              <a:t>. O próprio Rei Tiago se resguardava de “tropeços” quando estava diante dele. Cinco horas diárias de oração. Na sua última enfermidade passou o tempo todo orando.</a:t>
            </a:r>
          </a:p>
          <a:p>
            <a:pPr>
              <a:buNone/>
            </a:pP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071546"/>
            <a:ext cx="8501122" cy="5253054"/>
          </a:xfrm>
        </p:spPr>
        <p:style>
          <a:lnRef idx="0">
            <a:scrgbClr r="0" g="0" b="0"/>
          </a:lnRef>
          <a:fillRef idx="1002">
            <a:schemeClr val="lt2"/>
          </a:fillRef>
          <a:effectRef idx="0">
            <a:scrgbClr r="0" g="0" b="0"/>
          </a:effectRef>
          <a:fontRef idx="major"/>
        </p:style>
        <p:txBody>
          <a:bodyPr>
            <a:normAutofit/>
          </a:bodyPr>
          <a:lstStyle/>
          <a:p>
            <a:pPr algn="just"/>
            <a:r>
              <a:rPr lang="pt-BR" sz="3200" dirty="0" smtClean="0"/>
              <a:t>Ele foi levantado para diversas posições de influência na igreja da Inglaterra e se distinguiu como um diligente e excelente pregador e se tornou Capelão da Rainha Elisabeth I. O Rei James I o promoveu a ser Bispo de </a:t>
            </a:r>
            <a:r>
              <a:rPr lang="pt-BR" sz="3200" dirty="0" err="1" smtClean="0"/>
              <a:t>Chester</a:t>
            </a:r>
            <a:r>
              <a:rPr lang="pt-BR" sz="3200" dirty="0" smtClean="0"/>
              <a:t> em 1605 e também concedeu a ele a posição influente de </a:t>
            </a:r>
            <a:r>
              <a:rPr lang="pt-BR" sz="3200" dirty="0" err="1" smtClean="0"/>
              <a:t>Lord</a:t>
            </a:r>
            <a:r>
              <a:rPr lang="pt-BR" sz="3200" dirty="0" smtClean="0"/>
              <a:t> </a:t>
            </a:r>
            <a:r>
              <a:rPr lang="pt-BR" sz="3200" dirty="0" err="1" smtClean="0"/>
              <a:t>Almoner</a:t>
            </a:r>
            <a:r>
              <a:rPr lang="pt-BR" sz="3200" dirty="0" smtClean="0"/>
              <a:t>. Ele posteriormente se tornou o Bispo de Ely e Conselheiro Privado. Ao fim de sua vida, ele se tornou Bispo de Winchester.</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00108"/>
            <a:ext cx="8229600" cy="5500726"/>
          </a:xfrm>
          <a:ln w="76200"/>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just"/>
            <a:r>
              <a:rPr lang="pt-BR" sz="3200" b="1" dirty="0" smtClean="0"/>
              <a:t>John Boys</a:t>
            </a:r>
            <a:r>
              <a:rPr lang="pt-BR" sz="3200" dirty="0" smtClean="0"/>
              <a:t>: Ele começou a ler Hebraico aos cinco anos de idade e foi admitido em </a:t>
            </a:r>
            <a:r>
              <a:rPr lang="pt-BR" sz="3200" dirty="0" err="1" smtClean="0"/>
              <a:t>St</a:t>
            </a:r>
            <a:r>
              <a:rPr lang="pt-BR" sz="3200" dirty="0" smtClean="0"/>
              <a:t>. </a:t>
            </a:r>
            <a:r>
              <a:rPr lang="pt-BR" sz="3200" dirty="0" err="1" smtClean="0"/>
              <a:t>John’s</a:t>
            </a:r>
            <a:r>
              <a:rPr lang="pt-BR" sz="3200" dirty="0" smtClean="0"/>
              <a:t> </a:t>
            </a:r>
            <a:r>
              <a:rPr lang="pt-BR" sz="3200" dirty="0" err="1" smtClean="0"/>
              <a:t>College</a:t>
            </a:r>
            <a:r>
              <a:rPr lang="pt-BR" sz="3200" dirty="0" smtClean="0"/>
              <a:t>, Cambridge, quanto ele tinha catorze anos. Lá, ele muito cedo, se distinguiu por seu conhecimento da língua Grega, a qual ele por vezes estudava na biblioteca das 4 horas da madrugada até às 8 da noite. Às 4 horas da manhã ele voluntariamente dava aulas de Grego em seu próprio quarto, a qual era freqüentada por muitos de seus colegas.</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28670"/>
            <a:ext cx="8229600" cy="5500726"/>
          </a:xfrm>
          <a:solidFill>
            <a:schemeClr val="accent5">
              <a:lumMod val="60000"/>
              <a:lumOff val="40000"/>
            </a:schemeClr>
          </a:solidFill>
          <a:ln>
            <a:solidFill>
              <a:schemeClr val="tx1"/>
            </a:solidFill>
            <a:prstDash val="lgDashDotDot"/>
          </a:ln>
        </p:spPr>
        <p:txBody>
          <a:bodyPr>
            <a:normAutofit lnSpcReduction="10000"/>
          </a:bodyPr>
          <a:lstStyle/>
          <a:p>
            <a:pPr algn="just"/>
            <a:endParaRPr lang="pt-BR" sz="3200" dirty="0" smtClean="0"/>
          </a:p>
          <a:p>
            <a:pPr algn="just"/>
            <a:r>
              <a:rPr lang="pt-BR" sz="3200" dirty="0" smtClean="0"/>
              <a:t>Nenhuma pessoa razoável imagina que os tradutores eram infalíveis ou que o seu trabalho fosse perfeito, mas ninguém conhecedor dos fatos pode negar que eles eram homens de extraordinária erudição, bem qualificados para seus importantes trabalhos, ou pode negar que com as bênçãos de Deus eles completaram suas grandes tarefas com cuidado escrupuloso e fidelidade.</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357166"/>
            <a:ext cx="8229600" cy="1143000"/>
          </a:xfrm>
        </p:spPr>
        <p:txBody>
          <a:bodyPr>
            <a:normAutofit/>
          </a:bodyPr>
          <a:lstStyle/>
          <a:p>
            <a:pPr algn="ctr"/>
            <a:r>
              <a:rPr lang="pt-BR" sz="4800" dirty="0" smtClean="0">
                <a:latin typeface="Stencil" pitchFamily="82" charset="0"/>
              </a:rPr>
              <a:t>Os pais do TEXTO CRÍTICO</a:t>
            </a:r>
            <a:endParaRPr lang="pt-BR" sz="4800" dirty="0">
              <a:latin typeface="Stencil" pitchFamily="82" charset="0"/>
            </a:endParaRPr>
          </a:p>
        </p:txBody>
      </p:sp>
      <p:sp>
        <p:nvSpPr>
          <p:cNvPr id="3" name="Espaço Reservado para Conteúdo 2"/>
          <p:cNvSpPr>
            <a:spLocks noGrp="1"/>
          </p:cNvSpPr>
          <p:nvPr>
            <p:ph idx="1"/>
          </p:nvPr>
        </p:nvSpPr>
        <p:spPr>
          <a:xfrm>
            <a:off x="357158" y="1571612"/>
            <a:ext cx="8329642" cy="4752988"/>
          </a:xfrm>
        </p:spPr>
        <p:style>
          <a:lnRef idx="2">
            <a:schemeClr val="dk1">
              <a:shade val="50000"/>
            </a:schemeClr>
          </a:lnRef>
          <a:fillRef idx="1">
            <a:schemeClr val="dk1"/>
          </a:fillRef>
          <a:effectRef idx="0">
            <a:schemeClr val="dk1"/>
          </a:effectRef>
          <a:fontRef idx="minor">
            <a:schemeClr val="lt1"/>
          </a:fontRef>
        </p:style>
        <p:txBody>
          <a:bodyPr/>
          <a:lstStyle/>
          <a:p>
            <a:r>
              <a:rPr lang="pt-BR" dirty="0" smtClean="0"/>
              <a:t>É Esclarecedor que isso comece a acontecer no período exato do...</a:t>
            </a:r>
          </a:p>
          <a:p>
            <a:pPr>
              <a:buNone/>
            </a:pPr>
            <a:endParaRPr lang="pt-BR" dirty="0" smtClean="0"/>
          </a:p>
          <a:p>
            <a:r>
              <a:rPr lang="pt-BR" sz="5400" dirty="0" smtClean="0"/>
              <a:t> </a:t>
            </a:r>
            <a:r>
              <a:rPr lang="pt-BR" sz="5400" i="1" dirty="0" smtClean="0"/>
              <a:t>Racionalismo alemão e </a:t>
            </a:r>
          </a:p>
          <a:p>
            <a:pPr>
              <a:buNone/>
            </a:pPr>
            <a:endParaRPr lang="pt-BR" sz="5400" i="1" dirty="0" smtClean="0"/>
          </a:p>
          <a:p>
            <a:r>
              <a:rPr lang="pt-BR" sz="5400" i="1" dirty="0" smtClean="0"/>
              <a:t>Evolucionismo darwinista!</a:t>
            </a:r>
          </a:p>
          <a:p>
            <a:pPr>
              <a:buNone/>
            </a:pPr>
            <a:endParaRPr lang="pt-BR" dirty="0" smtClean="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4" end="4"/>
                                            </p:txEl>
                                          </p:spTgt>
                                        </p:tgtEl>
                                      </p:cBhvr>
                                    </p:animEffect>
                                    <p:animScale>
                                      <p:cBhvr>
                                        <p:cTn id="12"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28670"/>
            <a:ext cx="8229600" cy="5395930"/>
          </a:xfrm>
        </p:spPr>
        <p:txBody>
          <a:bodyPr>
            <a:normAutofit lnSpcReduction="10000"/>
          </a:bodyPr>
          <a:lstStyle/>
          <a:p>
            <a:r>
              <a:rPr lang="pt-BR" dirty="0" smtClean="0"/>
              <a:t>· </a:t>
            </a:r>
            <a:r>
              <a:rPr lang="pt-BR" i="1" dirty="0" smtClean="0"/>
              <a:t>Mateus 5.18 afirma: “Porque em verdade vos digo que, até que o céu e a terra </a:t>
            </a:r>
            <a:r>
              <a:rPr lang="pt-BR" dirty="0" smtClean="0"/>
              <a:t>passem, nem um jota ou um til se omitirá da lei, sem que tudo seja cumprido”.</a:t>
            </a:r>
          </a:p>
          <a:p>
            <a:endParaRPr lang="pt-BR" dirty="0" smtClean="0"/>
          </a:p>
          <a:p>
            <a:r>
              <a:rPr lang="pt-BR" dirty="0" smtClean="0"/>
              <a:t>· </a:t>
            </a:r>
            <a:r>
              <a:rPr lang="pt-BR" i="1" dirty="0" smtClean="0"/>
              <a:t>Isaías 59.21 diz: “Quanto a mim, esta é a minha aliança com eles, diz o SENHOR: o </a:t>
            </a:r>
            <a:r>
              <a:rPr lang="pt-BR" dirty="0" smtClean="0"/>
              <a:t>meu espírito, que está sobre ti</a:t>
            </a:r>
            <a:r>
              <a:rPr lang="pt-BR" dirty="0" smtClean="0">
                <a:effectLst>
                  <a:outerShdw blurRad="38100" dist="38100" dir="2700000" algn="tl">
                    <a:srgbClr val="000000">
                      <a:alpha val="43137"/>
                    </a:srgbClr>
                  </a:outerShdw>
                </a:effectLst>
              </a:rPr>
              <a:t>, e as minhas palavras, que pus na tua boca</a:t>
            </a:r>
            <a:r>
              <a:rPr lang="pt-BR" dirty="0" smtClean="0"/>
              <a:t>, não se desviarão da tua boca nem da boca da tua descendência, nem da boca da descendência da tua descendência, diz o SENHOR, </a:t>
            </a:r>
            <a:r>
              <a:rPr lang="pt-BR" dirty="0" smtClean="0">
                <a:solidFill>
                  <a:srgbClr val="C00000"/>
                </a:solidFill>
                <a:effectLst>
                  <a:outerShdw blurRad="38100" dist="38100" dir="2700000" algn="tl">
                    <a:srgbClr val="000000">
                      <a:alpha val="43137"/>
                    </a:srgbClr>
                  </a:outerShdw>
                </a:effectLst>
              </a:rPr>
              <a:t>desde agora e para todo o sempre”.</a:t>
            </a:r>
          </a:p>
          <a:p>
            <a:endParaRPr lang="pt-BR" dirty="0" smtClean="0"/>
          </a:p>
          <a:p>
            <a:r>
              <a:rPr lang="pt-BR" dirty="0" smtClean="0"/>
              <a:t>· </a:t>
            </a:r>
            <a:r>
              <a:rPr lang="pt-BR" i="1" dirty="0" smtClean="0">
                <a:effectLst>
                  <a:outerShdw blurRad="38100" dist="38100" dir="2700000" algn="tl">
                    <a:srgbClr val="000000">
                      <a:alpha val="43137"/>
                    </a:srgbClr>
                  </a:outerShdw>
                </a:effectLst>
              </a:rPr>
              <a:t>João 10.35 nos fala: “a Escritura não pode ser anulada</a:t>
            </a:r>
            <a:r>
              <a:rPr lang="pt-BR" i="1" dirty="0" smtClean="0"/>
              <a:t>”.</a:t>
            </a:r>
            <a:endParaRPr lang="pt-BR" dirty="0"/>
          </a:p>
        </p:txBody>
      </p:sp>
      <p:pic>
        <p:nvPicPr>
          <p:cNvPr id="8" name="Imagem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Macaco-homem.jpg"/>
          <p:cNvPicPr>
            <a:picLocks noGrp="1" noChangeAspect="1"/>
          </p:cNvPicPr>
          <p:nvPr>
            <p:ph idx="1"/>
          </p:nvPr>
        </p:nvPicPr>
        <p:blipFill>
          <a:blip r:embed="rId2" cstate="print"/>
          <a:stretch>
            <a:fillRect/>
          </a:stretch>
        </p:blipFill>
        <p:spPr>
          <a:xfrm rot="10800000" flipH="1" flipV="1">
            <a:off x="-34" y="0"/>
            <a:ext cx="9112739" cy="6858000"/>
          </a:xfrm>
          <a:ln w="76200">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Macaco-homem.jpg"/>
          <p:cNvPicPr>
            <a:picLocks noGrp="1" noChangeAspect="1"/>
          </p:cNvPicPr>
          <p:nvPr>
            <p:ph idx="1"/>
          </p:nvPr>
        </p:nvPicPr>
        <p:blipFill>
          <a:blip r:embed="rId2" cstate="print"/>
          <a:stretch>
            <a:fillRect/>
          </a:stretch>
        </p:blipFill>
        <p:spPr>
          <a:xfrm rot="10800000" flipV="1">
            <a:off x="-34" y="0"/>
            <a:ext cx="9112739" cy="6858000"/>
          </a:xfrm>
          <a:ln w="762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7"/>
                                        </p:tgtEl>
                                        <p:attrNameLst>
                                          <p:attrName>ppt_x</p:attrName>
                                        </p:attrNameLst>
                                      </p:cBhvr>
                                      <p:tavLst>
                                        <p:tav tm="0">
                                          <p:val>
                                            <p:strVal val="ppt_x"/>
                                          </p:val>
                                        </p:tav>
                                        <p:tav tm="100000">
                                          <p:val>
                                            <p:strVal val="ppt_x-.2"/>
                                          </p:val>
                                        </p:tav>
                                      </p:tavLst>
                                    </p:anim>
                                    <p:anim calcmode="lin" valueType="num">
                                      <p:cBhvr>
                                        <p:cTn id="7" dur="1000"/>
                                        <p:tgtEl>
                                          <p:spTgt spid="7"/>
                                        </p:tgtEl>
                                        <p:attrNameLst>
                                          <p:attrName>ppt_y</p:attrName>
                                        </p:attrNameLst>
                                      </p:cBhvr>
                                      <p:tavLst>
                                        <p:tav tm="0">
                                          <p:val>
                                            <p:strVal val="ppt_y"/>
                                          </p:val>
                                        </p:tav>
                                        <p:tav tm="100000">
                                          <p:val>
                                            <p:strVal val="ppt_y"/>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71546"/>
            <a:ext cx="8229600" cy="5253054"/>
          </a:xfrm>
        </p:spPr>
        <p:style>
          <a:lnRef idx="1">
            <a:schemeClr val="dk1"/>
          </a:lnRef>
          <a:fillRef idx="2">
            <a:schemeClr val="dk1"/>
          </a:fillRef>
          <a:effectRef idx="1">
            <a:schemeClr val="dk1"/>
          </a:effectRef>
          <a:fontRef idx="minor">
            <a:schemeClr val="dk1"/>
          </a:fontRef>
        </p:style>
        <p:txBody>
          <a:bodyPr/>
          <a:lstStyle/>
          <a:p>
            <a:r>
              <a:rPr lang="pt-BR" b="1" dirty="0" smtClean="0"/>
              <a:t>GRIESBACH</a:t>
            </a:r>
            <a:r>
              <a:rPr lang="pt-BR" dirty="0" smtClean="0"/>
              <a:t> (1745-1812) </a:t>
            </a:r>
          </a:p>
          <a:p>
            <a:pPr>
              <a:buNone/>
            </a:pPr>
            <a:endParaRPr lang="pt-BR" dirty="0" smtClean="0"/>
          </a:p>
          <a:p>
            <a:r>
              <a:rPr lang="pt-BR" sz="3600" dirty="0" smtClean="0"/>
              <a:t>Inimigo do Cristianismo ortodoxo. Ele baseou-se no </a:t>
            </a:r>
            <a:r>
              <a:rPr lang="pt-BR" sz="3600" dirty="0" err="1" smtClean="0"/>
              <a:t>Vaticanus</a:t>
            </a:r>
            <a:r>
              <a:rPr lang="pt-BR" sz="3600" dirty="0" smtClean="0"/>
              <a:t> para retirar os versículos 9-20 de Mc. 16.</a:t>
            </a:r>
          </a:p>
          <a:p>
            <a:pPr>
              <a:buNone/>
            </a:pPr>
            <a:endParaRPr lang="pt-BR" sz="3600" dirty="0" smtClean="0"/>
          </a:p>
          <a:p>
            <a:r>
              <a:rPr lang="pt-BR" sz="3600" dirty="0" smtClean="0"/>
              <a:t>Dos 600 manuscritos conhecidos só o </a:t>
            </a:r>
            <a:r>
              <a:rPr lang="pt-BR" sz="3600" dirty="0" err="1" smtClean="0"/>
              <a:t>Vaticanus</a:t>
            </a:r>
            <a:r>
              <a:rPr lang="pt-BR" sz="3600" dirty="0" smtClean="0"/>
              <a:t> não tinha esse texto.</a:t>
            </a:r>
            <a:endParaRPr lang="pt-BR" sz="36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28670"/>
            <a:ext cx="8229600" cy="5395930"/>
          </a:xfrm>
          <a:ln w="57150"/>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pt-BR" b="1" dirty="0" err="1" smtClean="0"/>
              <a:t>J.L.</a:t>
            </a:r>
            <a:r>
              <a:rPr lang="pt-BR" b="1" dirty="0" smtClean="0"/>
              <a:t>HUG</a:t>
            </a:r>
            <a:r>
              <a:rPr lang="pt-BR" dirty="0" smtClean="0"/>
              <a:t> (1765-1846)</a:t>
            </a:r>
          </a:p>
          <a:p>
            <a:endParaRPr lang="pt-BR" dirty="0" smtClean="0"/>
          </a:p>
          <a:p>
            <a:r>
              <a:rPr lang="pt-BR" sz="2800" dirty="0" smtClean="0"/>
              <a:t>Em 1808 ele produziu a teoria de que no século II todo o texto do NT estava corrompido e todos os textos hoje sobrevivente vem destes textos corrompidos. (E a promessa da PRESERVAÇÃO dada por Deus?)</a:t>
            </a:r>
          </a:p>
          <a:p>
            <a:endParaRPr lang="pt-BR" dirty="0" smtClean="0"/>
          </a:p>
          <a:p>
            <a:pPr algn="ctr">
              <a:buNone/>
            </a:pPr>
            <a:r>
              <a:rPr lang="pt-BR" b="1" baseline="30000" dirty="0" smtClean="0"/>
              <a:t>	</a:t>
            </a:r>
            <a:r>
              <a:rPr lang="pt-BR" sz="3600" b="1" baseline="30000" dirty="0" smtClean="0">
                <a:effectLst>
                  <a:outerShdw blurRad="38100" dist="38100" dir="2700000" algn="tl">
                    <a:srgbClr val="000000">
                      <a:alpha val="43137"/>
                    </a:srgbClr>
                  </a:outerShdw>
                </a:effectLst>
              </a:rPr>
              <a:t> </a:t>
            </a:r>
            <a:r>
              <a:rPr lang="pt-BR" sz="3600" b="1" dirty="0" smtClean="0">
                <a:effectLst>
                  <a:outerShdw blurRad="38100" dist="38100" dir="2700000" algn="tl">
                    <a:srgbClr val="000000">
                      <a:alpha val="43137"/>
                    </a:srgbClr>
                  </a:outerShdw>
                </a:effectLst>
              </a:rPr>
              <a:t>O céu e a terra passarão, mas as minhas palavras não hão de passar (</a:t>
            </a:r>
            <a:r>
              <a:rPr lang="pt-BR" sz="3600" b="1" dirty="0" err="1" smtClean="0">
                <a:effectLst>
                  <a:outerShdw blurRad="38100" dist="38100" dir="2700000" algn="tl">
                    <a:srgbClr val="000000">
                      <a:alpha val="43137"/>
                    </a:srgbClr>
                  </a:outerShdw>
                </a:effectLst>
              </a:rPr>
              <a:t>Mt</a:t>
            </a:r>
            <a:r>
              <a:rPr lang="pt-BR" sz="3600" b="1" dirty="0" smtClean="0">
                <a:effectLst>
                  <a:outerShdw blurRad="38100" dist="38100" dir="2700000" algn="tl">
                    <a:srgbClr val="000000">
                      <a:alpha val="43137"/>
                    </a:srgbClr>
                  </a:outerShdw>
                </a:effectLst>
              </a:rPr>
              <a:t>.24:35)</a:t>
            </a:r>
            <a:endParaRPr lang="pt-BR"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57232"/>
            <a:ext cx="8229600" cy="5467368"/>
          </a:xfrm>
        </p:spPr>
        <p:style>
          <a:lnRef idx="1">
            <a:schemeClr val="dk1"/>
          </a:lnRef>
          <a:fillRef idx="3">
            <a:schemeClr val="dk1"/>
          </a:fillRef>
          <a:effectRef idx="2">
            <a:schemeClr val="dk1"/>
          </a:effectRef>
          <a:fontRef idx="minor">
            <a:schemeClr val="lt1"/>
          </a:fontRef>
        </p:style>
        <p:txBody>
          <a:bodyPr/>
          <a:lstStyle/>
          <a:p>
            <a:r>
              <a:rPr lang="pt-BR" dirty="0" smtClean="0"/>
              <a:t>KARL LACHMANN (1793-1891)</a:t>
            </a:r>
          </a:p>
          <a:p>
            <a:endParaRPr lang="pt-BR" dirty="0" smtClean="0"/>
          </a:p>
          <a:p>
            <a:pPr algn="ctr"/>
            <a:r>
              <a:rPr lang="pt-BR" sz="4000" dirty="0" smtClean="0"/>
              <a:t>Ele usava os mesmos métodos para corrigir textos clássicos para corrigir a Bíblia. Isso equivale a rebaixar a Bíblia a um mero livro feito pelos homens.</a:t>
            </a:r>
            <a:endParaRPr lang="pt-BR" sz="40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
        <p:nvSpPr>
          <p:cNvPr id="5" name="Seta para a direita 4"/>
          <p:cNvSpPr/>
          <p:nvPr/>
        </p:nvSpPr>
        <p:spPr>
          <a:xfrm rot="873264">
            <a:off x="74668" y="2533316"/>
            <a:ext cx="1500166" cy="785818"/>
          </a:xfrm>
          <a:prstGeom prst="rightArrow">
            <a:avLst>
              <a:gd name="adj1" fmla="val 33933"/>
              <a:gd name="adj2" fmla="val 82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785794"/>
            <a:ext cx="8329642" cy="5786478"/>
          </a:xfrm>
          <a:ln w="38100" cap="rnd">
            <a:prstDash val="lgDash"/>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pt-BR" b="1" dirty="0" smtClean="0"/>
              <a:t>CONSTANTIN TISCHENDORF </a:t>
            </a:r>
            <a:r>
              <a:rPr lang="pt-BR" dirty="0" smtClean="0"/>
              <a:t>(1815-1847)</a:t>
            </a:r>
          </a:p>
          <a:p>
            <a:endParaRPr lang="pt-BR" dirty="0" smtClean="0"/>
          </a:p>
          <a:p>
            <a:pPr lvl="1"/>
            <a:r>
              <a:rPr lang="pt-BR" dirty="0" smtClean="0"/>
              <a:t>Foi um editor alemão de textos (bíblicos) que viajava extensivamente  à procura de antigos documentos. Foi ele que trouxe à luz os dois manuscritos mais influentes no moderno trabalho de tradução da Bíblia.</a:t>
            </a:r>
          </a:p>
          <a:p>
            <a:pPr lvl="1">
              <a:buNone/>
            </a:pPr>
            <a:endParaRPr lang="pt-BR" dirty="0" smtClean="0"/>
          </a:p>
          <a:p>
            <a:pPr lvl="1"/>
            <a:r>
              <a:rPr lang="pt-BR" dirty="0" smtClean="0"/>
              <a:t>CÓDICE SINAITICOS - CÓDICE VATICANOS (VER pag. 29-31 / 33,34)</a:t>
            </a:r>
          </a:p>
          <a:p>
            <a:pPr lvl="1">
              <a:buNone/>
            </a:pPr>
            <a:r>
              <a:rPr lang="pt-BR" dirty="0" smtClean="0"/>
              <a:t>	Os textos que inspiram os críticos textuais modernos foram retirados da cesta de lixo de um mosteiro da Igreja Católica  que seriam queimados e da biblioteca do Vaticano. E quando deixaram </a:t>
            </a:r>
            <a:r>
              <a:rPr lang="pt-BR" dirty="0" err="1" smtClean="0"/>
              <a:t>Tischendorf</a:t>
            </a:r>
            <a:r>
              <a:rPr lang="pt-BR" dirty="0" smtClean="0"/>
              <a:t> copiar ele passou a noite toda copiando “a epístola de Barnabé” – espúria. </a:t>
            </a:r>
          </a:p>
          <a:p>
            <a:pPr lvl="1">
              <a:buNone/>
            </a:pPr>
            <a:endParaRPr lang="pt-BR" dirty="0" smtClean="0"/>
          </a:p>
          <a:p>
            <a:pPr lvl="1"/>
            <a:r>
              <a:rPr lang="pt-BR" dirty="0" smtClean="0"/>
              <a:t>	O que dizem se A e B os melhores documentos estão na realidade entre os piores (</a:t>
            </a:r>
            <a:r>
              <a:rPr lang="pt-BR" dirty="0" smtClean="0">
                <a:effectLst>
                  <a:outerShdw blurRad="38100" dist="38100" dir="2700000" algn="tl">
                    <a:srgbClr val="000000">
                      <a:alpha val="43137"/>
                    </a:srgbClr>
                  </a:outerShdw>
                </a:effectLst>
              </a:rPr>
              <a:t>John </a:t>
            </a:r>
            <a:r>
              <a:rPr lang="pt-BR" dirty="0" err="1" smtClean="0">
                <a:effectLst>
                  <a:outerShdw blurRad="38100" dist="38100" dir="2700000" algn="tl">
                    <a:srgbClr val="000000">
                      <a:alpha val="43137"/>
                    </a:srgbClr>
                  </a:outerShdw>
                </a:effectLst>
              </a:rPr>
              <a:t>Burgon</a:t>
            </a:r>
            <a:r>
              <a:rPr lang="pt-BR" dirty="0" smtClean="0"/>
              <a:t>) VER pag. 32,33</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85728"/>
            <a:ext cx="8229600" cy="1143000"/>
          </a:xfrm>
        </p:spPr>
        <p:txBody>
          <a:bodyPr/>
          <a:lstStyle/>
          <a:p>
            <a:r>
              <a:rPr lang="pt-BR" dirty="0" smtClean="0"/>
              <a:t>BASES DO TEXTO CRÍTICO</a:t>
            </a:r>
            <a:endParaRPr lang="pt-BR" dirty="0"/>
          </a:p>
        </p:txBody>
      </p:sp>
      <p:sp>
        <p:nvSpPr>
          <p:cNvPr id="3" name="Espaço Reservado para Conteúdo 2"/>
          <p:cNvSpPr>
            <a:spLocks noGrp="1"/>
          </p:cNvSpPr>
          <p:nvPr>
            <p:ph idx="1"/>
          </p:nvPr>
        </p:nvSpPr>
        <p:spPr>
          <a:xfrm>
            <a:off x="457200" y="1428736"/>
            <a:ext cx="8229600" cy="5000660"/>
          </a:xfrm>
          <a:ln w="57150"/>
        </p:spPr>
        <p:style>
          <a:lnRef idx="1">
            <a:schemeClr val="dk1"/>
          </a:lnRef>
          <a:fillRef idx="3">
            <a:schemeClr val="dk1"/>
          </a:fillRef>
          <a:effectRef idx="2">
            <a:schemeClr val="dk1"/>
          </a:effectRef>
          <a:fontRef idx="minor">
            <a:schemeClr val="lt1"/>
          </a:fontRef>
        </p:style>
        <p:txBody>
          <a:bodyPr>
            <a:normAutofit/>
          </a:bodyPr>
          <a:lstStyle/>
          <a:p>
            <a:r>
              <a:rPr lang="pt-BR" dirty="0" smtClean="0"/>
              <a:t>CÓDEX VATICANUS (B)</a:t>
            </a:r>
          </a:p>
          <a:p>
            <a:r>
              <a:rPr lang="pt-BR" dirty="0" smtClean="0"/>
              <a:t>CÓDEX SINAITICUS (ALEPH)</a:t>
            </a:r>
          </a:p>
          <a:p>
            <a:r>
              <a:rPr lang="pt-BR" dirty="0" smtClean="0"/>
              <a:t>CÓDEX ALEXANDRINUS (A)</a:t>
            </a:r>
          </a:p>
          <a:p>
            <a:r>
              <a:rPr lang="pt-BR" dirty="0" smtClean="0"/>
              <a:t>CÓDEX EPHRAEMI (C)</a:t>
            </a:r>
          </a:p>
          <a:p>
            <a:r>
              <a:rPr lang="pt-BR" dirty="0" smtClean="0"/>
              <a:t>CÓDEX BEZAE (D)</a:t>
            </a:r>
          </a:p>
          <a:p>
            <a:pPr>
              <a:buNone/>
            </a:pPr>
            <a:r>
              <a:rPr lang="pt-BR" dirty="0" smtClean="0"/>
              <a:t>	São considerados erroneamente melhores por serem mais antigos somente. São representantes do grupo de apenas 5% aproximadamente de todos os manuscritos existentes. E ainda são discordantes entre si!</a:t>
            </a:r>
          </a:p>
          <a:p>
            <a:pPr>
              <a:buNone/>
            </a:pPr>
            <a:r>
              <a:rPr lang="pt-BR" dirty="0" smtClean="0"/>
              <a:t>	Só entre o </a:t>
            </a:r>
            <a:r>
              <a:rPr lang="pt-BR" dirty="0" err="1" smtClean="0"/>
              <a:t>Sinaiticus</a:t>
            </a:r>
            <a:r>
              <a:rPr lang="pt-BR" dirty="0" smtClean="0"/>
              <a:t> e o </a:t>
            </a:r>
            <a:r>
              <a:rPr lang="pt-BR" dirty="0" err="1" smtClean="0"/>
              <a:t>Vaticanus</a:t>
            </a:r>
            <a:r>
              <a:rPr lang="pt-BR" dirty="0" smtClean="0"/>
              <a:t>  no NT há milhares de diferenças. Quase uma por  versículo. </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type="title"/>
          </p:nvPr>
        </p:nvSpPr>
        <p:spPr>
          <a:xfrm>
            <a:off x="914400" y="428604"/>
            <a:ext cx="8229600" cy="1143000"/>
          </a:xfrm>
        </p:spPr>
        <p:txBody>
          <a:bodyPr>
            <a:normAutofit fontScale="90000"/>
          </a:bodyPr>
          <a:lstStyle/>
          <a:p>
            <a:r>
              <a:rPr lang="pt-BR" dirty="0" smtClean="0"/>
              <a:t>Textos Críticos:</a:t>
            </a:r>
          </a:p>
          <a:p>
            <a:pPr lvl="1"/>
            <a:r>
              <a:rPr lang="pt-BR" sz="2400" dirty="0" smtClean="0"/>
              <a:t>Códice </a:t>
            </a:r>
            <a:r>
              <a:rPr lang="pt-BR" sz="2400" dirty="0" err="1" smtClean="0"/>
              <a:t>Vaticanus</a:t>
            </a:r>
            <a:r>
              <a:rPr lang="pt-BR" sz="2400" dirty="0" smtClean="0"/>
              <a:t>- Rasura em Mateus 16:20</a:t>
            </a:r>
          </a:p>
        </p:txBody>
      </p:sp>
      <p:pic>
        <p:nvPicPr>
          <p:cNvPr id="5" name="Espaço Reservado para Conteúdo 7" descr="Correction p. 1257"/>
          <p:cNvPicPr>
            <a:picLocks noGrp="1"/>
          </p:cNvPicPr>
          <p:nvPr>
            <p:ph idx="1"/>
          </p:nvPr>
        </p:nvPicPr>
        <p:blipFill>
          <a:blip r:embed="rId2" cstate="print"/>
          <a:srcRect/>
          <a:stretch>
            <a:fillRect/>
          </a:stretch>
        </p:blipFill>
        <p:spPr bwMode="auto">
          <a:xfrm>
            <a:off x="357158" y="2143116"/>
            <a:ext cx="8215370" cy="4071966"/>
          </a:xfrm>
          <a:prstGeom prst="rect">
            <a:avLst/>
          </a:prstGeom>
          <a:ln>
            <a:headEnd/>
            <a:tailEnd/>
          </a:ln>
        </p:spPr>
        <p:style>
          <a:lnRef idx="1">
            <a:schemeClr val="dk1"/>
          </a:lnRef>
          <a:fillRef idx="3">
            <a:schemeClr val="dk1"/>
          </a:fillRef>
          <a:effectRef idx="2">
            <a:schemeClr val="dk1"/>
          </a:effectRef>
          <a:fontRef idx="minor">
            <a:schemeClr val="lt1"/>
          </a:fontRef>
        </p:style>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142976" y="876718"/>
            <a:ext cx="6572296" cy="5981306"/>
          </a:xfrm>
          <a:prstGeom prst="rect">
            <a:avLst/>
          </a:prstGeom>
          <a:ln>
            <a:headEnd/>
            <a:tailEnd/>
          </a:ln>
        </p:spPr>
        <p:style>
          <a:lnRef idx="1">
            <a:schemeClr val="dk1"/>
          </a:lnRef>
          <a:fillRef idx="3">
            <a:schemeClr val="dk1"/>
          </a:fillRef>
          <a:effectRef idx="2">
            <a:schemeClr val="dk1"/>
          </a:effectRef>
          <a:fontRef idx="minor">
            <a:schemeClr val="lt1"/>
          </a:fontRef>
        </p:style>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85728"/>
            <a:ext cx="8229600" cy="857256"/>
          </a:xfrm>
        </p:spPr>
        <p:txBody>
          <a:bodyPr>
            <a:noAutofit/>
          </a:bodyPr>
          <a:lstStyle/>
          <a:p>
            <a:pPr lvl="1" algn="l" rtl="0">
              <a:spcBef>
                <a:spcPct val="0"/>
              </a:spcBef>
            </a:pPr>
            <a:r>
              <a:rPr lang="pt-BR" sz="3600" dirty="0" smtClean="0"/>
              <a:t/>
            </a:r>
            <a:br>
              <a:rPr lang="pt-BR" sz="3600" dirty="0" smtClean="0"/>
            </a:br>
            <a:r>
              <a:rPr lang="pt-BR" sz="3600" dirty="0"/>
              <a:t/>
            </a:r>
            <a:br>
              <a:rPr lang="pt-BR" sz="3600" dirty="0"/>
            </a:br>
            <a:r>
              <a:rPr lang="pt-BR" sz="3600" dirty="0" smtClean="0"/>
              <a:t/>
            </a:r>
            <a:br>
              <a:rPr lang="pt-BR" sz="3600" dirty="0" smtClean="0"/>
            </a:br>
            <a:r>
              <a:rPr lang="pt-BR" sz="3600" dirty="0" smtClean="0"/>
              <a:t/>
            </a:r>
            <a:br>
              <a:rPr lang="pt-BR" sz="3600" dirty="0" smtClean="0"/>
            </a:br>
            <a:r>
              <a:rPr lang="pt-BR" sz="3600" dirty="0"/>
              <a:t/>
            </a:r>
            <a:br>
              <a:rPr lang="pt-BR" sz="3600" dirty="0"/>
            </a:br>
            <a:r>
              <a:rPr lang="pt-BR" sz="3600" dirty="0" smtClean="0"/>
              <a:t/>
            </a:r>
            <a:br>
              <a:rPr lang="pt-BR" sz="3600" dirty="0" smtClean="0"/>
            </a:br>
            <a:r>
              <a:rPr lang="pt-BR" sz="3600" dirty="0" smtClean="0"/>
              <a:t/>
            </a:r>
            <a:br>
              <a:rPr lang="pt-BR" sz="3600" dirty="0" smtClean="0"/>
            </a:br>
            <a:endParaRPr lang="pt-BR" sz="3600" dirty="0"/>
          </a:p>
        </p:txBody>
      </p:sp>
      <p:pic>
        <p:nvPicPr>
          <p:cNvPr id="4" name="Espaço Reservado para Conteúdo 4" descr="Correction p. 1325"/>
          <p:cNvPicPr>
            <a:picLocks noGrp="1"/>
          </p:cNvPicPr>
          <p:nvPr>
            <p:ph idx="1"/>
          </p:nvPr>
        </p:nvPicPr>
        <p:blipFill>
          <a:blip r:embed="rId2" cstate="print"/>
          <a:srcRect/>
          <a:stretch>
            <a:fillRect/>
          </a:stretch>
        </p:blipFill>
        <p:spPr bwMode="auto">
          <a:xfrm>
            <a:off x="285720" y="2786058"/>
            <a:ext cx="8572560" cy="3929090"/>
          </a:xfrm>
          <a:prstGeom prst="rect">
            <a:avLst/>
          </a:prstGeom>
          <a:noFill/>
          <a:ln w="9525">
            <a:noFill/>
            <a:miter lim="800000"/>
            <a:headEnd/>
            <a:tailEnd/>
          </a:ln>
          <a:effectLst/>
        </p:spPr>
      </p:pic>
      <p:sp>
        <p:nvSpPr>
          <p:cNvPr id="6" name="Espaço Reservado para Conteúdo 2"/>
          <p:cNvSpPr txBox="1">
            <a:spLocks/>
          </p:cNvSpPr>
          <p:nvPr/>
        </p:nvSpPr>
        <p:spPr>
          <a:xfrm>
            <a:off x="285720" y="1000108"/>
            <a:ext cx="8572560" cy="1714512"/>
          </a:xfrm>
          <a:prstGeom prst="rect">
            <a:avLst/>
          </a:prstGeom>
        </p:spPr>
        <p:style>
          <a:lnRef idx="1">
            <a:schemeClr val="accent6"/>
          </a:lnRef>
          <a:fillRef idx="2">
            <a:schemeClr val="accent6"/>
          </a:fillRef>
          <a:effectRef idx="1">
            <a:schemeClr val="accent6"/>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pt-BR" sz="2600" b="1" i="0" u="none" strike="noStrike" kern="1200" cap="none" spc="0" normalizeH="0" baseline="0" noProof="0" dirty="0" smtClean="0">
                <a:ln>
                  <a:noFill/>
                </a:ln>
                <a:solidFill>
                  <a:schemeClr val="tx1"/>
                </a:solidFill>
                <a:effectLst/>
                <a:uLnTx/>
                <a:uFillTx/>
                <a:latin typeface="+mn-lt"/>
                <a:ea typeface="+mn-ea"/>
                <a:cs typeface="+mn-cs"/>
              </a:rPr>
              <a:t>Textos Críticos: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São manuscritos fortemente rasurados e reescritos.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Códice </a:t>
            </a:r>
            <a:r>
              <a:rPr kumimoji="0" lang="pt-BR" sz="2400" b="0" i="0" u="none" strike="noStrike" kern="1200" cap="none" spc="0" normalizeH="0" baseline="0" noProof="0" dirty="0" err="1" smtClean="0">
                <a:ln>
                  <a:noFill/>
                </a:ln>
                <a:solidFill>
                  <a:schemeClr val="tx1"/>
                </a:solidFill>
                <a:effectLst/>
                <a:uLnTx/>
                <a:uFillTx/>
                <a:latin typeface="+mn-lt"/>
                <a:ea typeface="+mn-ea"/>
                <a:cs typeface="+mn-cs"/>
              </a:rPr>
              <a:t>Sinaiticus</a:t>
            </a:r>
            <a:r>
              <a:rPr kumimoji="0" lang="pt-BR" sz="2400" b="0" i="0" u="none" strike="noStrike" kern="1200" cap="none" spc="0" normalizeH="0" baseline="0" noProof="0" dirty="0" smtClean="0">
                <a:ln>
                  <a:noFill/>
                </a:ln>
                <a:solidFill>
                  <a:schemeClr val="tx1"/>
                </a:solidFill>
                <a:effectLst/>
                <a:uLnTx/>
                <a:uFillTx/>
                <a:latin typeface="+mn-lt"/>
                <a:ea typeface="+mn-ea"/>
                <a:cs typeface="+mn-cs"/>
              </a:rPr>
              <a:t> - Rasura em Lucas 10:38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Autofit/>
          </a:bodyPr>
          <a:lstStyle/>
          <a:p>
            <a:r>
              <a:rPr lang="pt-BR" dirty="0" smtClean="0">
                <a:latin typeface="Swis721 BlkCn BT" pitchFamily="34" charset="0"/>
              </a:rPr>
              <a:t> </a:t>
            </a:r>
            <a:r>
              <a:rPr lang="pt-BR" sz="4800" dirty="0" smtClean="0">
                <a:latin typeface="Swis721 BlkCn BT" pitchFamily="34" charset="0"/>
              </a:rPr>
              <a:t>O céu e a terra</a:t>
            </a:r>
            <a:br>
              <a:rPr lang="pt-BR" sz="4800" dirty="0" smtClean="0">
                <a:latin typeface="Swis721 BlkCn BT" pitchFamily="34" charset="0"/>
              </a:rPr>
            </a:br>
            <a:r>
              <a:rPr lang="pt-BR" sz="4800" dirty="0" smtClean="0">
                <a:latin typeface="Swis721 BlkCn BT" pitchFamily="34" charset="0"/>
              </a:rPr>
              <a:t> passarão, mas as </a:t>
            </a:r>
            <a:br>
              <a:rPr lang="pt-BR" sz="4800" dirty="0" smtClean="0">
                <a:latin typeface="Swis721 BlkCn BT" pitchFamily="34" charset="0"/>
              </a:rPr>
            </a:br>
            <a:r>
              <a:rPr lang="pt-BR" sz="4800" dirty="0" smtClean="0">
                <a:latin typeface="Swis721 BlkCn BT" pitchFamily="34" charset="0"/>
              </a:rPr>
              <a:t> minhas palavras </a:t>
            </a:r>
            <a:br>
              <a:rPr lang="pt-BR" sz="4800" dirty="0" smtClean="0">
                <a:latin typeface="Swis721 BlkCn BT" pitchFamily="34" charset="0"/>
              </a:rPr>
            </a:br>
            <a:r>
              <a:rPr lang="pt-BR" sz="4800" dirty="0" smtClean="0">
                <a:latin typeface="Swis721 BlkCn BT" pitchFamily="34" charset="0"/>
              </a:rPr>
              <a:t> não hão de passar.</a:t>
            </a:r>
            <a:br>
              <a:rPr lang="pt-BR" sz="4800" dirty="0" smtClean="0">
                <a:latin typeface="Swis721 BlkCn BT" pitchFamily="34" charset="0"/>
              </a:rPr>
            </a:br>
            <a:r>
              <a:rPr lang="pt-BR" sz="4800" dirty="0" smtClean="0">
                <a:latin typeface="Swis721 BlkCn BT" pitchFamily="34" charset="0"/>
              </a:rPr>
              <a:t> </a:t>
            </a:r>
            <a:r>
              <a:rPr lang="pt-BR" sz="4800" dirty="0" err="1" smtClean="0">
                <a:latin typeface="Swis721 BlkCn BT" pitchFamily="34" charset="0"/>
              </a:rPr>
              <a:t>Mt</a:t>
            </a:r>
            <a:r>
              <a:rPr lang="pt-BR" sz="4800" dirty="0" smtClean="0">
                <a:latin typeface="Swis721 BlkCn BT" pitchFamily="34" charset="0"/>
              </a:rPr>
              <a:t>.24:35 (ACF)</a:t>
            </a:r>
            <a:br>
              <a:rPr lang="pt-BR" sz="4800" dirty="0" smtClean="0">
                <a:latin typeface="Swis721 BlkCn BT" pitchFamily="34" charset="0"/>
              </a:rPr>
            </a:br>
            <a:endParaRPr lang="pt-BR" dirty="0">
              <a:latin typeface="Swis721 BlkCn BT" pitchFamily="34" charset="0"/>
            </a:endParaRPr>
          </a:p>
        </p:txBody>
      </p:sp>
      <p:pic>
        <p:nvPicPr>
          <p:cNvPr id="6146" name="Picture 2" descr="C:\Users\Victor\Downloads\VEM SENHOR JESUS_ Coerência perfeita_files\time4.bmp"/>
          <p:cNvPicPr>
            <a:picLocks noGrp="1" noChangeAspect="1" noChangeArrowheads="1"/>
          </p:cNvPicPr>
          <p:nvPr>
            <p:ph idx="1"/>
          </p:nvPr>
        </p:nvPicPr>
        <p:blipFill>
          <a:blip r:embed="rId2"/>
          <a:srcRect/>
          <a:stretch>
            <a:fillRect/>
          </a:stretch>
        </p:blipFill>
        <p:spPr bwMode="auto">
          <a:xfrm rot="657643">
            <a:off x="5360302" y="1604059"/>
            <a:ext cx="3050823" cy="2427946"/>
          </a:xfrm>
          <a:prstGeom prst="rect">
            <a:avLst/>
          </a:prstGeom>
          <a:ln w="228600" cap="sq" cmpd="thickThin">
            <a:solidFill>
              <a:srgbClr val="000000"/>
            </a:solidFill>
            <a:prstDash val="solid"/>
            <a:miter lim="800000"/>
          </a:ln>
          <a:effectLst>
            <a:innerShdw blurRad="76200">
              <a:srgbClr val="000000"/>
            </a:innerShdw>
          </a:effectLst>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29600" cy="653210"/>
          </a:xfrm>
        </p:spPr>
        <p:txBody>
          <a:bodyPr>
            <a:normAutofit fontScale="90000"/>
          </a:bodyPr>
          <a:lstStyle/>
          <a:p>
            <a:r>
              <a:rPr lang="pt-BR" dirty="0" smtClean="0"/>
              <a:t>Testemunho dos “Pais” da Igreja</a:t>
            </a:r>
            <a:endParaRPr lang="pt-BR" dirty="0"/>
          </a:p>
        </p:txBody>
      </p:sp>
      <p:sp>
        <p:nvSpPr>
          <p:cNvPr id="3" name="Espaço Reservado para Conteúdo 2"/>
          <p:cNvSpPr>
            <a:spLocks noGrp="1"/>
          </p:cNvSpPr>
          <p:nvPr>
            <p:ph idx="1"/>
          </p:nvPr>
        </p:nvSpPr>
        <p:spPr>
          <a:xfrm>
            <a:off x="457200" y="1214422"/>
            <a:ext cx="8329642" cy="5286412"/>
          </a:xfrm>
          <a:ln w="38100">
            <a:prstDash val="lgDashDotDot"/>
          </a:ln>
        </p:spPr>
        <p:style>
          <a:lnRef idx="1">
            <a:schemeClr val="dk1"/>
          </a:lnRef>
          <a:fillRef idx="2">
            <a:schemeClr val="dk1"/>
          </a:fillRef>
          <a:effectRef idx="1">
            <a:schemeClr val="dk1"/>
          </a:effectRef>
          <a:fontRef idx="minor">
            <a:schemeClr val="dk1"/>
          </a:fontRef>
        </p:style>
        <p:txBody>
          <a:bodyPr>
            <a:normAutofit lnSpcReduction="10000"/>
          </a:bodyPr>
          <a:lstStyle/>
          <a:p>
            <a:endParaRPr lang="pt-BR" dirty="0" smtClean="0"/>
          </a:p>
          <a:p>
            <a:r>
              <a:rPr lang="pt-BR" dirty="0" smtClean="0"/>
              <a:t>Versículos e passagens citadas nos escritos dos Pais da igreja de 200 a 300 d.C. estão faltando nos manuscritos no texto Alexandrino. </a:t>
            </a:r>
          </a:p>
          <a:p>
            <a:r>
              <a:rPr lang="pt-BR" dirty="0" smtClean="0"/>
              <a:t>Além disso, estas passagens primitivas acham-se nos manuscritos em existência de 500 d.C. em diante.</a:t>
            </a:r>
          </a:p>
          <a:p>
            <a:r>
              <a:rPr lang="pt-BR" dirty="0" smtClean="0"/>
              <a:t>Irineu e Hipólito, no século II cita Mc.16:9-20  e está em quase todos os manuscritos do Evangelho de Marcos de 500 a.C. em diante.</a:t>
            </a:r>
          </a:p>
          <a:p>
            <a:r>
              <a:rPr lang="pt-BR" dirty="0" smtClean="0"/>
              <a:t>Essa passagem está faltando exatamente em dois manuscritos Alexandrinos: </a:t>
            </a:r>
            <a:r>
              <a:rPr lang="pt-BR" dirty="0" err="1" smtClean="0"/>
              <a:t>Sinaiticus</a:t>
            </a:r>
            <a:r>
              <a:rPr lang="pt-BR" dirty="0" smtClean="0"/>
              <a:t> e </a:t>
            </a:r>
            <a:r>
              <a:rPr lang="pt-BR" dirty="0" err="1" smtClean="0"/>
              <a:t>Vaticanus</a:t>
            </a:r>
            <a:r>
              <a:rPr lang="pt-BR" dirty="0" smtClean="0"/>
              <a:t>!</a:t>
            </a:r>
          </a:p>
          <a:p>
            <a:r>
              <a:rPr lang="pt-BR" dirty="0" smtClean="0"/>
              <a:t>O manuscrito </a:t>
            </a:r>
            <a:r>
              <a:rPr lang="pt-BR" dirty="0" err="1" smtClean="0"/>
              <a:t>Sinaítico</a:t>
            </a:r>
            <a:r>
              <a:rPr lang="pt-BR" dirty="0" smtClean="0"/>
              <a:t> e o Vaticano diferem entre si mais de 3.000 vezes somente nos Evangelhos.  </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00108"/>
            <a:ext cx="8229600" cy="5324492"/>
          </a:xfrm>
          <a:effectLst>
            <a:outerShdw blurRad="57150" dist="38100" dir="5400000" algn="ctr" rotWithShape="0">
              <a:schemeClr val="accent1">
                <a:shade val="9000"/>
                <a:satMod val="105000"/>
                <a:alpha val="48000"/>
              </a:schemeClr>
            </a:outerShdw>
            <a:softEdge rad="127000"/>
          </a:effectLst>
        </p:spPr>
        <p:style>
          <a:lnRef idx="3">
            <a:schemeClr val="lt1"/>
          </a:lnRef>
          <a:fillRef idx="1">
            <a:schemeClr val="accent1"/>
          </a:fillRef>
          <a:effectRef idx="1">
            <a:schemeClr val="accent1"/>
          </a:effectRef>
          <a:fontRef idx="minor">
            <a:schemeClr val="lt1"/>
          </a:fontRef>
        </p:style>
        <p:txBody>
          <a:bodyPr>
            <a:noAutofit/>
          </a:bodyPr>
          <a:lstStyle/>
          <a:p>
            <a:endParaRPr lang="pt-BR" sz="3600" dirty="0" smtClean="0"/>
          </a:p>
          <a:p>
            <a:r>
              <a:rPr lang="pt-BR" sz="3600" dirty="0" smtClean="0"/>
              <a:t>Durante 1800 anos, enquanto homens piedosos estavam levando a preservada Palavra de Deus aos confins da terra, críticos céticos, apaixonados pelo racionalismo secular, viajavam ao redor do mundo ávidos para “redescobrirem” a Palavra de Deus, que nunca havia sido perdida.</a:t>
            </a:r>
            <a:endParaRPr lang="pt-BR" sz="36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71472" y="928670"/>
            <a:ext cx="7643866" cy="785818"/>
          </a:xfrm>
        </p:spPr>
        <p:style>
          <a:lnRef idx="1">
            <a:schemeClr val="dk1"/>
          </a:lnRef>
          <a:fillRef idx="3">
            <a:schemeClr val="dk1"/>
          </a:fillRef>
          <a:effectRef idx="2">
            <a:schemeClr val="dk1"/>
          </a:effectRef>
          <a:fontRef idx="minor">
            <a:schemeClr val="lt1"/>
          </a:fontRef>
        </p:style>
        <p:txBody>
          <a:bodyPr>
            <a:normAutofit/>
          </a:bodyPr>
          <a:lstStyle/>
          <a:p>
            <a:pPr algn="ctr"/>
            <a:r>
              <a:rPr lang="pt-BR" sz="4000" dirty="0" smtClean="0"/>
              <a:t>OS PAIS DO TEXTO CRÍTICO</a:t>
            </a:r>
            <a:endParaRPr lang="pt-BR" sz="4000" dirty="0"/>
          </a:p>
        </p:txBody>
      </p:sp>
      <p:pic>
        <p:nvPicPr>
          <p:cNvPr id="5" name="Espaço Reservado para Conteúdo 4" descr="maxresdefault (1).jpg"/>
          <p:cNvPicPr>
            <a:picLocks noGrp="1" noChangeAspect="1"/>
          </p:cNvPicPr>
          <p:nvPr>
            <p:ph sz="half" idx="1"/>
          </p:nvPr>
        </p:nvPicPr>
        <p:blipFill>
          <a:blip r:embed="rId2"/>
          <a:stretch>
            <a:fillRect/>
          </a:stretch>
        </p:blipFill>
        <p:spPr>
          <a:xfrm>
            <a:off x="1000100" y="2285992"/>
            <a:ext cx="6758006" cy="380137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Image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457200" y="928670"/>
            <a:ext cx="8229600" cy="5572164"/>
          </a:xfrm>
          <a:ln w="57150">
            <a:solidFill>
              <a:schemeClr val="tx1"/>
            </a:solidFill>
          </a:ln>
        </p:spPr>
        <p:txBody>
          <a:bodyPr>
            <a:noAutofit/>
          </a:bodyPr>
          <a:lstStyle/>
          <a:p>
            <a:pPr marL="514350" indent="-514350">
              <a:buFont typeface="Wingdings" pitchFamily="2" charset="2"/>
              <a:buChar char="ü"/>
            </a:pPr>
            <a:endParaRPr lang="pt-BR" sz="3000" dirty="0" smtClean="0"/>
          </a:p>
          <a:p>
            <a:pPr marL="514350" indent="-514350">
              <a:buFont typeface="Wingdings" pitchFamily="2" charset="2"/>
              <a:buChar char="ü"/>
            </a:pPr>
            <a:r>
              <a:rPr lang="pt-BR" sz="3000" dirty="0" smtClean="0"/>
              <a:t>Negavam os milagres da Bíblia</a:t>
            </a:r>
          </a:p>
          <a:p>
            <a:pPr marL="514350" indent="-514350">
              <a:buFont typeface="Wingdings" pitchFamily="2" charset="2"/>
              <a:buChar char="ü"/>
            </a:pPr>
            <a:r>
              <a:rPr lang="pt-BR" sz="3000" dirty="0" smtClean="0"/>
              <a:t>Negavam a infalibilidade das Escrituras</a:t>
            </a:r>
          </a:p>
          <a:p>
            <a:pPr marL="514350" indent="-514350">
              <a:buFont typeface="Wingdings" pitchFamily="2" charset="2"/>
              <a:buChar char="ü"/>
            </a:pPr>
            <a:r>
              <a:rPr lang="pt-BR" sz="3000" dirty="0" smtClean="0"/>
              <a:t>Negavam a criação sobrenatural</a:t>
            </a:r>
          </a:p>
          <a:p>
            <a:pPr marL="514350" indent="-514350">
              <a:buFont typeface="Wingdings" pitchFamily="2" charset="2"/>
              <a:buChar char="ü"/>
            </a:pPr>
            <a:r>
              <a:rPr lang="pt-BR" sz="3000" dirty="0" smtClean="0"/>
              <a:t>Negavam o poder da morte vicária de Cristo</a:t>
            </a:r>
          </a:p>
          <a:p>
            <a:pPr marL="514350" indent="-514350">
              <a:buFont typeface="Wingdings" pitchFamily="2" charset="2"/>
              <a:buChar char="ü"/>
            </a:pPr>
            <a:r>
              <a:rPr lang="pt-BR" sz="3000" dirty="0" smtClean="0"/>
              <a:t>Eram pró-católicos e anti-evangélicos</a:t>
            </a:r>
          </a:p>
          <a:p>
            <a:pPr marL="514350" indent="-514350">
              <a:buFont typeface="Wingdings" pitchFamily="2" charset="2"/>
              <a:buChar char="ü"/>
            </a:pPr>
            <a:r>
              <a:rPr lang="pt-BR" sz="3000" dirty="0" smtClean="0"/>
              <a:t>Acreditavam na necessidade do purgatório</a:t>
            </a:r>
          </a:p>
          <a:p>
            <a:pPr marL="514350" indent="-514350">
              <a:buFont typeface="Wingdings" pitchFamily="2" charset="2"/>
              <a:buChar char="ü"/>
            </a:pPr>
            <a:r>
              <a:rPr lang="pt-BR" sz="3000" dirty="0" smtClean="0"/>
              <a:t>Acreditavam no sistema comunista</a:t>
            </a:r>
          </a:p>
          <a:p>
            <a:pPr marL="514350" indent="-514350">
              <a:buFont typeface="Wingdings" pitchFamily="2" charset="2"/>
              <a:buChar char="ü"/>
            </a:pPr>
            <a:r>
              <a:rPr lang="pt-BR" sz="3000" dirty="0" smtClean="0"/>
              <a:t>Acreditavam na oração pelos mortos</a:t>
            </a:r>
          </a:p>
          <a:p>
            <a:pPr marL="514350" indent="-514350">
              <a:buFont typeface="Wingdings" pitchFamily="2" charset="2"/>
              <a:buChar char="ü"/>
            </a:pPr>
            <a:r>
              <a:rPr lang="pt-BR" sz="3000" dirty="0" smtClean="0"/>
              <a:t>Acreditavam na adoração a Maria</a:t>
            </a:r>
            <a:endParaRPr lang="pt-BR" sz="30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2" end="2"/>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p:cTn id="17"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3" end="3"/>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p:cTn id="22"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4" end="4"/>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p:cTn id="27"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28"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5" end="5"/>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calcmode="lin" valueType="num">
                                      <p:cBhvr>
                                        <p:cTn id="32" dur="1000" fill="hold"/>
                                        <p:tgtEl>
                                          <p:spTgt spid="6">
                                            <p:txEl>
                                              <p:pRg st="6" end="6"/>
                                            </p:txEl>
                                          </p:spTgt>
                                        </p:tgtEl>
                                        <p:attrNameLst>
                                          <p:attrName>ppt_w</p:attrName>
                                        </p:attrNameLst>
                                      </p:cBhvr>
                                      <p:tavLst>
                                        <p:tav tm="0">
                                          <p:val>
                                            <p:strVal val="#ppt_w+.3"/>
                                          </p:val>
                                        </p:tav>
                                        <p:tav tm="100000">
                                          <p:val>
                                            <p:strVal val="#ppt_w"/>
                                          </p:val>
                                        </p:tav>
                                      </p:tavLst>
                                    </p:anim>
                                    <p:anim calcmode="lin" valueType="num">
                                      <p:cBhvr>
                                        <p:cTn id="33"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6">
                                            <p:txEl>
                                              <p:pRg st="6" end="6"/>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p:cTn id="37" dur="1000" fill="hold"/>
                                        <p:tgtEl>
                                          <p:spTgt spid="6">
                                            <p:txEl>
                                              <p:pRg st="7" end="7"/>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7" end="7"/>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 calcmode="lin" valueType="num">
                                      <p:cBhvr>
                                        <p:cTn id="42" dur="1000" fill="hold"/>
                                        <p:tgtEl>
                                          <p:spTgt spid="6">
                                            <p:txEl>
                                              <p:pRg st="8" end="8"/>
                                            </p:txEl>
                                          </p:spTgt>
                                        </p:tgtEl>
                                        <p:attrNameLst>
                                          <p:attrName>ppt_w</p:attrName>
                                        </p:attrNameLst>
                                      </p:cBhvr>
                                      <p:tavLst>
                                        <p:tav tm="0">
                                          <p:val>
                                            <p:strVal val="#ppt_w+.3"/>
                                          </p:val>
                                        </p:tav>
                                        <p:tav tm="100000">
                                          <p:val>
                                            <p:strVal val="#ppt_w"/>
                                          </p:val>
                                        </p:tav>
                                      </p:tavLst>
                                    </p:anim>
                                    <p:anim calcmode="lin" valueType="num">
                                      <p:cBhvr>
                                        <p:cTn id="43"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8" end="8"/>
                                            </p:txEl>
                                          </p:spTgt>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p:cTn id="47" dur="1000" fill="hold"/>
                                        <p:tgtEl>
                                          <p:spTgt spid="6">
                                            <p:txEl>
                                              <p:pRg st="9" end="9"/>
                                            </p:txEl>
                                          </p:spTgt>
                                        </p:tgtEl>
                                        <p:attrNameLst>
                                          <p:attrName>ppt_w</p:attrName>
                                        </p:attrNameLst>
                                      </p:cBhvr>
                                      <p:tavLst>
                                        <p:tav tm="0">
                                          <p:val>
                                            <p:strVal val="#ppt_w+.3"/>
                                          </p:val>
                                        </p:tav>
                                        <p:tav tm="100000">
                                          <p:val>
                                            <p:strVal val="#ppt_w"/>
                                          </p:val>
                                        </p:tav>
                                      </p:tavLst>
                                    </p:anim>
                                    <p:anim calcmode="lin" valueType="num">
                                      <p:cBhvr>
                                        <p:cTn id="48"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49"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1142984"/>
            <a:ext cx="8572560" cy="5357850"/>
          </a:xfrm>
          <a:ln w="57150">
            <a:solidFill>
              <a:schemeClr val="tx1"/>
            </a:solidFill>
          </a:ln>
        </p:spPr>
        <p:txBody>
          <a:bodyPr>
            <a:normAutofit/>
          </a:bodyPr>
          <a:lstStyle/>
          <a:p>
            <a:pPr marL="514350" indent="-514350" algn="just">
              <a:buFont typeface="Wingdings" pitchFamily="2" charset="2"/>
              <a:buChar char="ü"/>
            </a:pPr>
            <a:r>
              <a:rPr lang="pt-BR" sz="3200" dirty="0" smtClean="0"/>
              <a:t>Acreditavam nos sacramentos católicos</a:t>
            </a:r>
          </a:p>
          <a:p>
            <a:pPr algn="just">
              <a:buFont typeface="Wingdings" pitchFamily="2" charset="2"/>
              <a:buChar char="ü"/>
            </a:pPr>
            <a:r>
              <a:rPr lang="pt-BR" sz="3200" dirty="0" smtClean="0"/>
              <a:t>   Acreditavam na regeneração batismal</a:t>
            </a:r>
          </a:p>
          <a:p>
            <a:pPr algn="just">
              <a:buFont typeface="Wingdings" pitchFamily="2" charset="2"/>
              <a:buChar char="ü"/>
            </a:pPr>
            <a:r>
              <a:rPr lang="pt-BR" sz="3200" dirty="0" smtClean="0"/>
              <a:t>   Mantinham suas posições heréticas</a:t>
            </a:r>
          </a:p>
          <a:p>
            <a:pPr algn="just">
              <a:buFont typeface="Wingdings" pitchFamily="2" charset="2"/>
              <a:buChar char="ü"/>
            </a:pPr>
            <a:r>
              <a:rPr lang="pt-BR" sz="3200" dirty="0" smtClean="0"/>
              <a:t>   Não acreditavam no Céu e no Inferno</a:t>
            </a:r>
          </a:p>
          <a:p>
            <a:pPr algn="just">
              <a:buFont typeface="Wingdings" pitchFamily="2" charset="2"/>
              <a:buChar char="ü"/>
            </a:pPr>
            <a:r>
              <a:rPr lang="pt-BR" sz="3200" dirty="0" smtClean="0"/>
              <a:t>   Não acreditavam no Milênio literal</a:t>
            </a:r>
          </a:p>
          <a:p>
            <a:pPr algn="just">
              <a:buFont typeface="Wingdings" pitchFamily="2" charset="2"/>
              <a:buChar char="ü"/>
            </a:pPr>
            <a:r>
              <a:rPr lang="pt-BR" sz="3200" dirty="0" smtClean="0"/>
              <a:t>   Não acreditavam na Trindade</a:t>
            </a:r>
          </a:p>
          <a:p>
            <a:pPr algn="just">
              <a:buFont typeface="Wingdings" pitchFamily="2" charset="2"/>
              <a:buChar char="ü"/>
            </a:pPr>
            <a:r>
              <a:rPr lang="pt-BR" sz="3200" dirty="0" smtClean="0"/>
              <a:t>   Não acreditavam na realidade dos anjos, no demônio literal e na existência da alma fora do corpo.</a:t>
            </a:r>
          </a:p>
          <a:p>
            <a:pPr algn="just">
              <a:buFont typeface="Wingdings" pitchFamily="2" charset="2"/>
              <a:buChar char="ü"/>
            </a:pPr>
            <a:endParaRPr lang="pt-BR" sz="2800" dirty="0" smtClean="0"/>
          </a:p>
          <a:p>
            <a:pPr algn="just"/>
            <a:endParaRPr lang="pt-BR" sz="28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250" autoRev="1" fill="hold">
                                          <p:stCondLst>
                                            <p:cond delay="0"/>
                                          </p:stCondLst>
                                        </p:cTn>
                                        <p:tgtEl>
                                          <p:spTgt spid="3">
                                            <p:txEl>
                                              <p:pRg st="1" end="1"/>
                                            </p:txEl>
                                          </p:spTgt>
                                        </p:tgtEl>
                                      </p:cBhvr>
                                      <p:to x="80000" y="100000"/>
                                    </p:animScale>
                                    <p:anim by="(#ppt_w*0.10)" calcmode="lin" valueType="num">
                                      <p:cBhvr>
                                        <p:cTn id="12" dur="250" autoRev="1" fill="hold">
                                          <p:stCondLst>
                                            <p:cond delay="0"/>
                                          </p:stCondLst>
                                        </p:cTn>
                                        <p:tgtEl>
                                          <p:spTgt spid="3">
                                            <p:txEl>
                                              <p:pRg st="1" end="1"/>
                                            </p:txEl>
                                          </p:spTgt>
                                        </p:tgtEl>
                                        <p:attrNameLst>
                                          <p:attrName>ppt_x</p:attrName>
                                        </p:attrNameLst>
                                      </p:cBhvr>
                                    </p:anim>
                                    <p:anim by="(-#ppt_w*0.10)" calcmode="lin" valueType="num">
                                      <p:cBhvr>
                                        <p:cTn id="13" dur="250" autoRev="1" fill="hold">
                                          <p:stCondLst>
                                            <p:cond delay="0"/>
                                          </p:stCondLst>
                                        </p:cTn>
                                        <p:tgtEl>
                                          <p:spTgt spid="3">
                                            <p:txEl>
                                              <p:pRg st="1" end="1"/>
                                            </p:txEl>
                                          </p:spTgt>
                                        </p:tgtEl>
                                        <p:attrNameLst>
                                          <p:attrName>ppt_y</p:attrName>
                                        </p:attrNameLst>
                                      </p:cBhvr>
                                    </p:anim>
                                    <p:animRot by="-480000">
                                      <p:cBhvr>
                                        <p:cTn id="14" dur="250" autoRev="1" fill="hold">
                                          <p:stCondLst>
                                            <p:cond delay="0"/>
                                          </p:stCondLst>
                                        </p:cTn>
                                        <p:tgtEl>
                                          <p:spTgt spid="3">
                                            <p:txEl>
                                              <p:pRg st="1" end="1"/>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3">
                                            <p:txEl>
                                              <p:pRg st="2" end="2"/>
                                            </p:txEl>
                                          </p:spTgt>
                                        </p:tgtEl>
                                      </p:cBhvr>
                                      <p:to x="80000" y="100000"/>
                                    </p:animScale>
                                    <p:anim by="(#ppt_w*0.10)" calcmode="lin" valueType="num">
                                      <p:cBhvr>
                                        <p:cTn id="17" dur="250" autoRev="1" fill="hold">
                                          <p:stCondLst>
                                            <p:cond delay="0"/>
                                          </p:stCondLst>
                                        </p:cTn>
                                        <p:tgtEl>
                                          <p:spTgt spid="3">
                                            <p:txEl>
                                              <p:pRg st="2" end="2"/>
                                            </p:txEl>
                                          </p:spTgt>
                                        </p:tgtEl>
                                        <p:attrNameLst>
                                          <p:attrName>ppt_x</p:attrName>
                                        </p:attrNameLst>
                                      </p:cBhvr>
                                    </p:anim>
                                    <p:anim by="(-#ppt_w*0.10)" calcmode="lin" valueType="num">
                                      <p:cBhvr>
                                        <p:cTn id="18" dur="250" autoRev="1" fill="hold">
                                          <p:stCondLst>
                                            <p:cond delay="0"/>
                                          </p:stCondLst>
                                        </p:cTn>
                                        <p:tgtEl>
                                          <p:spTgt spid="3">
                                            <p:txEl>
                                              <p:pRg st="2" end="2"/>
                                            </p:txEl>
                                          </p:spTgt>
                                        </p:tgtEl>
                                        <p:attrNameLst>
                                          <p:attrName>ppt_y</p:attrName>
                                        </p:attrNameLst>
                                      </p:cBhvr>
                                    </p:anim>
                                    <p:animRot by="-480000">
                                      <p:cBhvr>
                                        <p:cTn id="19" dur="250" autoRev="1" fill="hold">
                                          <p:stCondLst>
                                            <p:cond delay="0"/>
                                          </p:stCondLst>
                                        </p:cTn>
                                        <p:tgtEl>
                                          <p:spTgt spid="3">
                                            <p:txEl>
                                              <p:pRg st="2" end="2"/>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3">
                                            <p:txEl>
                                              <p:pRg st="3" end="3"/>
                                            </p:txEl>
                                          </p:spTgt>
                                        </p:tgtEl>
                                      </p:cBhvr>
                                      <p:to x="80000" y="100000"/>
                                    </p:animScale>
                                    <p:anim by="(#ppt_w*0.10)" calcmode="lin" valueType="num">
                                      <p:cBhvr>
                                        <p:cTn id="22" dur="250" autoRev="1" fill="hold">
                                          <p:stCondLst>
                                            <p:cond delay="0"/>
                                          </p:stCondLst>
                                        </p:cTn>
                                        <p:tgtEl>
                                          <p:spTgt spid="3">
                                            <p:txEl>
                                              <p:pRg st="3" end="3"/>
                                            </p:txEl>
                                          </p:spTgt>
                                        </p:tgtEl>
                                        <p:attrNameLst>
                                          <p:attrName>ppt_x</p:attrName>
                                        </p:attrNameLst>
                                      </p:cBhvr>
                                    </p:anim>
                                    <p:anim by="(-#ppt_w*0.10)" calcmode="lin" valueType="num">
                                      <p:cBhvr>
                                        <p:cTn id="23" dur="250" autoRev="1" fill="hold">
                                          <p:stCondLst>
                                            <p:cond delay="0"/>
                                          </p:stCondLst>
                                        </p:cTn>
                                        <p:tgtEl>
                                          <p:spTgt spid="3">
                                            <p:txEl>
                                              <p:pRg st="3" end="3"/>
                                            </p:txEl>
                                          </p:spTgt>
                                        </p:tgtEl>
                                        <p:attrNameLst>
                                          <p:attrName>ppt_y</p:attrName>
                                        </p:attrNameLst>
                                      </p:cBhvr>
                                    </p:anim>
                                    <p:animRot by="-480000">
                                      <p:cBhvr>
                                        <p:cTn id="24" dur="250" autoRev="1" fill="hold">
                                          <p:stCondLst>
                                            <p:cond delay="0"/>
                                          </p:stCondLst>
                                        </p:cTn>
                                        <p:tgtEl>
                                          <p:spTgt spid="3">
                                            <p:txEl>
                                              <p:pRg st="3" end="3"/>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3">
                                            <p:txEl>
                                              <p:pRg st="4" end="4"/>
                                            </p:txEl>
                                          </p:spTgt>
                                        </p:tgtEl>
                                      </p:cBhvr>
                                      <p:to x="80000" y="100000"/>
                                    </p:animScale>
                                    <p:anim by="(#ppt_w*0.10)" calcmode="lin" valueType="num">
                                      <p:cBhvr>
                                        <p:cTn id="27" dur="250" autoRev="1" fill="hold">
                                          <p:stCondLst>
                                            <p:cond delay="0"/>
                                          </p:stCondLst>
                                        </p:cTn>
                                        <p:tgtEl>
                                          <p:spTgt spid="3">
                                            <p:txEl>
                                              <p:pRg st="4" end="4"/>
                                            </p:txEl>
                                          </p:spTgt>
                                        </p:tgtEl>
                                        <p:attrNameLst>
                                          <p:attrName>ppt_x</p:attrName>
                                        </p:attrNameLst>
                                      </p:cBhvr>
                                    </p:anim>
                                    <p:anim by="(-#ppt_w*0.10)" calcmode="lin" valueType="num">
                                      <p:cBhvr>
                                        <p:cTn id="28" dur="250" autoRev="1" fill="hold">
                                          <p:stCondLst>
                                            <p:cond delay="0"/>
                                          </p:stCondLst>
                                        </p:cTn>
                                        <p:tgtEl>
                                          <p:spTgt spid="3">
                                            <p:txEl>
                                              <p:pRg st="4" end="4"/>
                                            </p:txEl>
                                          </p:spTgt>
                                        </p:tgtEl>
                                        <p:attrNameLst>
                                          <p:attrName>ppt_y</p:attrName>
                                        </p:attrNameLst>
                                      </p:cBhvr>
                                    </p:anim>
                                    <p:animRot by="-480000">
                                      <p:cBhvr>
                                        <p:cTn id="29" dur="250" autoRev="1" fill="hold">
                                          <p:stCondLst>
                                            <p:cond delay="0"/>
                                          </p:stCondLst>
                                        </p:cTn>
                                        <p:tgtEl>
                                          <p:spTgt spid="3">
                                            <p:txEl>
                                              <p:pRg st="4" end="4"/>
                                            </p:txEl>
                                          </p:spTgt>
                                        </p:tgtEl>
                                        <p:attrNameLst>
                                          <p:attrName>r</p:attrName>
                                        </p:attrNameLst>
                                      </p:cBhvr>
                                    </p:animRot>
                                  </p:childTnLst>
                                </p:cTn>
                              </p:par>
                              <p:par>
                                <p:cTn id="30" presetID="36" presetClass="emph" presetSubtype="0" fill="hold" nodeType="withEffect">
                                  <p:stCondLst>
                                    <p:cond delay="0"/>
                                  </p:stCondLst>
                                  <p:iterate type="lt">
                                    <p:tmPct val="10000"/>
                                  </p:iterate>
                                  <p:childTnLst>
                                    <p:animScale>
                                      <p:cBhvr>
                                        <p:cTn id="31" dur="250" autoRev="1" fill="hold">
                                          <p:stCondLst>
                                            <p:cond delay="0"/>
                                          </p:stCondLst>
                                        </p:cTn>
                                        <p:tgtEl>
                                          <p:spTgt spid="3">
                                            <p:txEl>
                                              <p:pRg st="5" end="5"/>
                                            </p:txEl>
                                          </p:spTgt>
                                        </p:tgtEl>
                                      </p:cBhvr>
                                      <p:to x="80000" y="100000"/>
                                    </p:animScale>
                                    <p:anim by="(#ppt_w*0.10)" calcmode="lin" valueType="num">
                                      <p:cBhvr>
                                        <p:cTn id="32" dur="250" autoRev="1" fill="hold">
                                          <p:stCondLst>
                                            <p:cond delay="0"/>
                                          </p:stCondLst>
                                        </p:cTn>
                                        <p:tgtEl>
                                          <p:spTgt spid="3">
                                            <p:txEl>
                                              <p:pRg st="5" end="5"/>
                                            </p:txEl>
                                          </p:spTgt>
                                        </p:tgtEl>
                                        <p:attrNameLst>
                                          <p:attrName>ppt_x</p:attrName>
                                        </p:attrNameLst>
                                      </p:cBhvr>
                                    </p:anim>
                                    <p:anim by="(-#ppt_w*0.10)" calcmode="lin" valueType="num">
                                      <p:cBhvr>
                                        <p:cTn id="33" dur="250" autoRev="1" fill="hold">
                                          <p:stCondLst>
                                            <p:cond delay="0"/>
                                          </p:stCondLst>
                                        </p:cTn>
                                        <p:tgtEl>
                                          <p:spTgt spid="3">
                                            <p:txEl>
                                              <p:pRg st="5" end="5"/>
                                            </p:txEl>
                                          </p:spTgt>
                                        </p:tgtEl>
                                        <p:attrNameLst>
                                          <p:attrName>ppt_y</p:attrName>
                                        </p:attrNameLst>
                                      </p:cBhvr>
                                    </p:anim>
                                    <p:animRot by="-480000">
                                      <p:cBhvr>
                                        <p:cTn id="34" dur="250" autoRev="1" fill="hold">
                                          <p:stCondLst>
                                            <p:cond delay="0"/>
                                          </p:stCondLst>
                                        </p:cTn>
                                        <p:tgtEl>
                                          <p:spTgt spid="3">
                                            <p:txEl>
                                              <p:pRg st="5" end="5"/>
                                            </p:txEl>
                                          </p:spTgt>
                                        </p:tgtEl>
                                        <p:attrNameLst>
                                          <p:attrName>r</p:attrName>
                                        </p:attrNameLst>
                                      </p:cBhvr>
                                    </p:animRot>
                                  </p:childTnLst>
                                </p:cTn>
                              </p:par>
                              <p:par>
                                <p:cTn id="35" presetID="36" presetClass="emph" presetSubtype="0" fill="hold" nodeType="withEffect">
                                  <p:stCondLst>
                                    <p:cond delay="0"/>
                                  </p:stCondLst>
                                  <p:iterate type="lt">
                                    <p:tmPct val="10000"/>
                                  </p:iterate>
                                  <p:childTnLst>
                                    <p:animScale>
                                      <p:cBhvr>
                                        <p:cTn id="36" dur="250" autoRev="1" fill="hold">
                                          <p:stCondLst>
                                            <p:cond delay="0"/>
                                          </p:stCondLst>
                                        </p:cTn>
                                        <p:tgtEl>
                                          <p:spTgt spid="3">
                                            <p:txEl>
                                              <p:pRg st="6" end="6"/>
                                            </p:txEl>
                                          </p:spTgt>
                                        </p:tgtEl>
                                      </p:cBhvr>
                                      <p:to x="80000" y="100000"/>
                                    </p:animScale>
                                    <p:anim by="(#ppt_w*0.10)" calcmode="lin" valueType="num">
                                      <p:cBhvr>
                                        <p:cTn id="37" dur="250" autoRev="1" fill="hold">
                                          <p:stCondLst>
                                            <p:cond delay="0"/>
                                          </p:stCondLst>
                                        </p:cTn>
                                        <p:tgtEl>
                                          <p:spTgt spid="3">
                                            <p:txEl>
                                              <p:pRg st="6" end="6"/>
                                            </p:txEl>
                                          </p:spTgt>
                                        </p:tgtEl>
                                        <p:attrNameLst>
                                          <p:attrName>ppt_x</p:attrName>
                                        </p:attrNameLst>
                                      </p:cBhvr>
                                    </p:anim>
                                    <p:anim by="(-#ppt_w*0.10)" calcmode="lin" valueType="num">
                                      <p:cBhvr>
                                        <p:cTn id="38" dur="250" autoRev="1" fill="hold">
                                          <p:stCondLst>
                                            <p:cond delay="0"/>
                                          </p:stCondLst>
                                        </p:cTn>
                                        <p:tgtEl>
                                          <p:spTgt spid="3">
                                            <p:txEl>
                                              <p:pRg st="6" end="6"/>
                                            </p:txEl>
                                          </p:spTgt>
                                        </p:tgtEl>
                                        <p:attrNameLst>
                                          <p:attrName>ppt_y</p:attrName>
                                        </p:attrNameLst>
                                      </p:cBhvr>
                                    </p:anim>
                                    <p:animRot by="-480000">
                                      <p:cBhvr>
                                        <p:cTn id="39" dur="250" autoRev="1"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214282" y="1000108"/>
            <a:ext cx="8643998" cy="550072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457200" y="928670"/>
            <a:ext cx="8229600" cy="5395930"/>
          </a:xfrm>
        </p:spPr>
        <p:txBody>
          <a:bodyPr>
            <a:normAutofit fontScale="92500" lnSpcReduction="10000"/>
          </a:bodyPr>
          <a:lstStyle/>
          <a:p>
            <a:endParaRPr lang="pt-BR" dirty="0" smtClean="0"/>
          </a:p>
          <a:p>
            <a:r>
              <a:rPr lang="pt-BR" sz="3200" dirty="0" smtClean="0">
                <a:solidFill>
                  <a:schemeClr val="bg1"/>
                </a:solidFill>
              </a:rPr>
              <a:t>Esses homens mudaram o texto grego </a:t>
            </a:r>
            <a:r>
              <a:rPr lang="pt-BR" sz="3200" dirty="0" err="1" smtClean="0">
                <a:solidFill>
                  <a:schemeClr val="bg1"/>
                </a:solidFill>
              </a:rPr>
              <a:t>Receptus</a:t>
            </a:r>
            <a:r>
              <a:rPr lang="pt-BR" sz="3200" dirty="0" smtClean="0">
                <a:solidFill>
                  <a:schemeClr val="bg1"/>
                </a:solidFill>
              </a:rPr>
              <a:t> em </a:t>
            </a:r>
            <a:r>
              <a:rPr lang="pt-BR" sz="7200" dirty="0" smtClean="0">
                <a:solidFill>
                  <a:schemeClr val="bg1"/>
                </a:solidFill>
              </a:rPr>
              <a:t>5.337 </a:t>
            </a:r>
            <a:r>
              <a:rPr lang="pt-BR" sz="3200" dirty="0" smtClean="0">
                <a:solidFill>
                  <a:schemeClr val="bg1"/>
                </a:solidFill>
              </a:rPr>
              <a:t>lugares.</a:t>
            </a:r>
          </a:p>
          <a:p>
            <a:endParaRPr lang="pt-BR" sz="3200" dirty="0" smtClean="0">
              <a:solidFill>
                <a:schemeClr val="bg1"/>
              </a:solidFill>
            </a:endParaRPr>
          </a:p>
          <a:p>
            <a:r>
              <a:rPr lang="pt-BR" sz="3200" dirty="0" smtClean="0">
                <a:solidFill>
                  <a:schemeClr val="bg1"/>
                </a:solidFill>
              </a:rPr>
              <a:t>Essas são os “pais” da Moderna Crítica Textual.</a:t>
            </a:r>
          </a:p>
          <a:p>
            <a:pPr>
              <a:buNone/>
            </a:pPr>
            <a:endParaRPr lang="pt-BR" sz="3200" dirty="0" smtClean="0">
              <a:solidFill>
                <a:schemeClr val="bg1"/>
              </a:solidFill>
            </a:endParaRPr>
          </a:p>
          <a:p>
            <a:r>
              <a:rPr lang="pt-BR" sz="3200" dirty="0" smtClean="0">
                <a:solidFill>
                  <a:schemeClr val="bg1"/>
                </a:solidFill>
              </a:rPr>
              <a:t>Classificaram o texto </a:t>
            </a:r>
            <a:r>
              <a:rPr lang="pt-BR" sz="3200" dirty="0" err="1" smtClean="0">
                <a:solidFill>
                  <a:schemeClr val="bg1"/>
                </a:solidFill>
              </a:rPr>
              <a:t>Receptus</a:t>
            </a:r>
            <a:r>
              <a:rPr lang="pt-BR" sz="3200" dirty="0" smtClean="0">
                <a:solidFill>
                  <a:schemeClr val="bg1"/>
                </a:solidFill>
              </a:rPr>
              <a:t> como </a:t>
            </a:r>
            <a:r>
              <a:rPr lang="pt-BR" sz="4000" b="1" dirty="0" smtClean="0">
                <a:solidFill>
                  <a:schemeClr val="bg1"/>
                </a:solidFill>
              </a:rPr>
              <a:t>VIL</a:t>
            </a:r>
            <a:r>
              <a:rPr lang="pt-BR" sz="3200" dirty="0" smtClean="0">
                <a:solidFill>
                  <a:schemeClr val="bg1"/>
                </a:solidFill>
              </a:rPr>
              <a:t>.</a:t>
            </a:r>
          </a:p>
          <a:p>
            <a:r>
              <a:rPr lang="pt-BR" sz="3200" dirty="0" smtClean="0">
                <a:solidFill>
                  <a:schemeClr val="bg1"/>
                </a:solidFill>
              </a:rPr>
              <a:t>Será que dá para confiar nesses dois aí</a:t>
            </a:r>
            <a:r>
              <a:rPr lang="pt-BR" sz="7200" dirty="0" smtClean="0">
                <a:solidFill>
                  <a:schemeClr val="bg1"/>
                </a:solidFill>
              </a:rPr>
              <a:t>?</a:t>
            </a:r>
            <a:endParaRPr lang="pt-BR" sz="3200" dirty="0">
              <a:solidFill>
                <a:schemeClr val="bg1"/>
              </a:solidFill>
            </a:endParaRP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00042"/>
            <a:ext cx="8229600" cy="1143000"/>
          </a:xfrm>
        </p:spPr>
        <p:txBody>
          <a:bodyPr/>
          <a:lstStyle/>
          <a:p>
            <a:r>
              <a:rPr lang="pt-BR" dirty="0" smtClean="0"/>
              <a:t>4ª RAZÃO</a:t>
            </a:r>
            <a:endParaRPr lang="pt-BR" dirty="0"/>
          </a:p>
        </p:txBody>
      </p:sp>
      <p:sp>
        <p:nvSpPr>
          <p:cNvPr id="3" name="Espaço Reservado para Conteúdo 2"/>
          <p:cNvSpPr>
            <a:spLocks noGrp="1"/>
          </p:cNvSpPr>
          <p:nvPr>
            <p:ph idx="1"/>
          </p:nvPr>
        </p:nvSpPr>
        <p:spPr>
          <a:xfrm>
            <a:off x="457200" y="1643050"/>
            <a:ext cx="8229600" cy="4857784"/>
          </a:xfrm>
          <a:ln w="57150"/>
        </p:spPr>
        <p:style>
          <a:lnRef idx="1">
            <a:schemeClr val="accent1"/>
          </a:lnRef>
          <a:fillRef idx="3">
            <a:schemeClr val="accent1"/>
          </a:fillRef>
          <a:effectRef idx="2">
            <a:schemeClr val="accent1"/>
          </a:effectRef>
          <a:fontRef idx="minor">
            <a:schemeClr val="lt1"/>
          </a:fontRef>
        </p:style>
        <p:txBody>
          <a:bodyPr/>
          <a:lstStyle/>
          <a:p>
            <a:endParaRPr lang="pt-BR" dirty="0" smtClean="0"/>
          </a:p>
          <a:p>
            <a:r>
              <a:rPr lang="pt-BR" sz="2800" dirty="0" smtClean="0"/>
              <a:t>Almeida Corrigida Fiel é uma tradução feita por EQUIVALÊNCIA FORMAL.</a:t>
            </a:r>
          </a:p>
          <a:p>
            <a:r>
              <a:rPr lang="pt-BR" sz="2800" dirty="0" smtClean="0"/>
              <a:t>Método de tradução feito  palavra por palavra.</a:t>
            </a:r>
          </a:p>
          <a:p>
            <a:r>
              <a:rPr lang="pt-BR" sz="2800" dirty="0" smtClean="0"/>
              <a:t>É um método literal.</a:t>
            </a:r>
          </a:p>
          <a:p>
            <a:r>
              <a:rPr lang="pt-BR" sz="2800" dirty="0" smtClean="0"/>
              <a:t>As traduções atuais usam o método de EQUIVALÊNCIA DINÂMICA, FUNCIONAL, ou até mesmo PARÁFRASES. (distorcem o texto bíblico).</a:t>
            </a: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00042"/>
            <a:ext cx="8229600" cy="1143000"/>
          </a:xfrm>
        </p:spPr>
        <p:txBody>
          <a:bodyPr/>
          <a:lstStyle/>
          <a:p>
            <a:r>
              <a:rPr lang="pt-BR" dirty="0" smtClean="0"/>
              <a:t>MÉTODOS DE TRADUÇÃO</a:t>
            </a:r>
            <a:endParaRPr lang="pt-BR" dirty="0"/>
          </a:p>
        </p:txBody>
      </p:sp>
      <p:sp>
        <p:nvSpPr>
          <p:cNvPr id="3" name="Espaço Reservado para Conteúdo 2"/>
          <p:cNvSpPr>
            <a:spLocks noGrp="1"/>
          </p:cNvSpPr>
          <p:nvPr>
            <p:ph idx="1"/>
          </p:nvPr>
        </p:nvSpPr>
        <p:spPr>
          <a:xfrm>
            <a:off x="285720" y="1714488"/>
            <a:ext cx="8401080" cy="4857784"/>
          </a:xfrm>
        </p:spPr>
        <p:style>
          <a:lnRef idx="1">
            <a:schemeClr val="dk1"/>
          </a:lnRef>
          <a:fillRef idx="2">
            <a:schemeClr val="dk1"/>
          </a:fillRef>
          <a:effectRef idx="1">
            <a:schemeClr val="dk1"/>
          </a:effectRef>
          <a:fontRef idx="minor">
            <a:schemeClr val="dk1"/>
          </a:fontRef>
        </p:style>
        <p:txBody>
          <a:bodyPr/>
          <a:lstStyle/>
          <a:p>
            <a:r>
              <a:rPr lang="pt-BR" sz="2800" b="1" dirty="0" smtClean="0"/>
              <a:t>Tradução literal</a:t>
            </a:r>
            <a:r>
              <a:rPr lang="pt-BR" sz="2800" dirty="0" smtClean="0"/>
              <a:t>: Palavra por palavra, linear.</a:t>
            </a:r>
          </a:p>
          <a:p>
            <a:r>
              <a:rPr lang="pt-BR" sz="2800" b="1" dirty="0" smtClean="0"/>
              <a:t>Equivalência formal</a:t>
            </a:r>
            <a:r>
              <a:rPr lang="pt-BR" sz="2800" dirty="0" smtClean="0"/>
              <a:t>: A partir da tradução literal o texto é reorganizado (Ex. casa amarela uma). A sintaxe do grego é diferente da sintaxe da língua portuguesa. Todas as palavras são traduzidas, estão presentes. Usa-se o </a:t>
            </a:r>
            <a:r>
              <a:rPr lang="pt-BR" sz="2800" i="1" dirty="0" smtClean="0"/>
              <a:t>itálico </a:t>
            </a:r>
            <a:r>
              <a:rPr lang="pt-BR" sz="2800" dirty="0" smtClean="0"/>
              <a:t>para as palavras que não estão presentes no texto grego (Ex. </a:t>
            </a:r>
            <a:r>
              <a:rPr lang="pt-BR" sz="2800" dirty="0" err="1" smtClean="0"/>
              <a:t>Mt</a:t>
            </a:r>
            <a:r>
              <a:rPr lang="pt-BR" sz="2800" dirty="0" smtClean="0"/>
              <a:t>.25:9)</a:t>
            </a:r>
            <a:endParaRPr lang="pt-BR" sz="2800" b="1" baseline="30000" dirty="0" smtClean="0"/>
          </a:p>
          <a:p>
            <a:r>
              <a:rPr lang="pt-BR" sz="2800" dirty="0" smtClean="0"/>
              <a:t>Mas as prudentes responderam, dizendo: [</a:t>
            </a:r>
            <a:r>
              <a:rPr lang="pt-BR" sz="2800" b="1" i="1" dirty="0" smtClean="0"/>
              <a:t>Não</a:t>
            </a:r>
            <a:r>
              <a:rPr lang="pt-BR" sz="2800" i="1" dirty="0" smtClean="0"/>
              <a:t>] </a:t>
            </a:r>
            <a:r>
              <a:rPr lang="pt-BR" sz="2800" dirty="0" smtClean="0"/>
              <a:t>seja caso que nos falte a nós e a vós, ide antes aos que</a:t>
            </a:r>
            <a:r>
              <a:rPr lang="pt-BR" sz="2800" i="1" dirty="0" smtClean="0"/>
              <a:t> [o</a:t>
            </a:r>
            <a:r>
              <a:rPr lang="pt-BR" sz="2800" b="1" i="1" dirty="0" smtClean="0"/>
              <a:t>]</a:t>
            </a:r>
            <a:r>
              <a:rPr lang="pt-BR" sz="2800" i="1" dirty="0" smtClean="0"/>
              <a:t> </a:t>
            </a:r>
            <a:r>
              <a:rPr lang="pt-BR" sz="2800" dirty="0" smtClean="0"/>
              <a:t>vendem</a:t>
            </a:r>
            <a:r>
              <a:rPr lang="pt-BR" sz="2800" i="1" dirty="0" smtClean="0"/>
              <a:t>, </a:t>
            </a:r>
            <a:r>
              <a:rPr lang="pt-BR" sz="2800" dirty="0" smtClean="0"/>
              <a:t>e</a:t>
            </a:r>
            <a:r>
              <a:rPr lang="pt-BR" sz="2800" i="1" dirty="0" smtClean="0"/>
              <a:t> </a:t>
            </a:r>
            <a:r>
              <a:rPr lang="pt-BR" sz="2800" dirty="0" smtClean="0"/>
              <a:t>comprai</a:t>
            </a:r>
            <a:r>
              <a:rPr lang="pt-BR" sz="2800" i="1" dirty="0" smtClean="0"/>
              <a:t>[-</a:t>
            </a:r>
            <a:r>
              <a:rPr lang="pt-BR" sz="2800" b="1" i="1" dirty="0" smtClean="0"/>
              <a:t>o</a:t>
            </a:r>
            <a:r>
              <a:rPr lang="pt-BR" sz="2800" i="1" dirty="0" smtClean="0"/>
              <a:t>] </a:t>
            </a:r>
            <a:r>
              <a:rPr lang="pt-BR" sz="2800" dirty="0" smtClean="0"/>
              <a:t>para vós</a:t>
            </a:r>
            <a:r>
              <a:rPr lang="pt-BR" sz="2800" i="1" dirty="0" smtClean="0"/>
              <a:t>.</a:t>
            </a:r>
          </a:p>
          <a:p>
            <a:endParaRPr lang="pt-BR" i="1"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00174"/>
            <a:ext cx="9144000" cy="1000132"/>
          </a:xfrm>
        </p:spPr>
        <p:style>
          <a:lnRef idx="1">
            <a:schemeClr val="accent1"/>
          </a:lnRef>
          <a:fillRef idx="2">
            <a:schemeClr val="accent1"/>
          </a:fillRef>
          <a:effectRef idx="1">
            <a:schemeClr val="accent1"/>
          </a:effectRef>
          <a:fontRef idx="minor">
            <a:schemeClr val="dk1"/>
          </a:fontRef>
        </p:style>
        <p:txBody>
          <a:bodyPr/>
          <a:lstStyle/>
          <a:p>
            <a:pPr algn="ctr"/>
            <a:r>
              <a:rPr lang="pt-BR" dirty="0" err="1" smtClean="0"/>
              <a:t>Mt</a:t>
            </a:r>
            <a:r>
              <a:rPr lang="pt-BR" dirty="0" smtClean="0"/>
              <a:t>.1:25</a:t>
            </a:r>
            <a:endParaRPr lang="pt-BR" dirty="0"/>
          </a:p>
        </p:txBody>
      </p:sp>
      <p:pic>
        <p:nvPicPr>
          <p:cNvPr id="1026" name="Picture 2"/>
          <p:cNvPicPr>
            <a:picLocks noGrp="1" noChangeAspect="1" noChangeArrowheads="1"/>
          </p:cNvPicPr>
          <p:nvPr>
            <p:ph idx="1"/>
          </p:nvPr>
        </p:nvPicPr>
        <p:blipFill>
          <a:blip r:embed="rId2"/>
          <a:srcRect/>
          <a:stretch>
            <a:fillRect/>
          </a:stretch>
        </p:blipFill>
        <p:spPr bwMode="auto">
          <a:xfrm>
            <a:off x="-32" y="2595470"/>
            <a:ext cx="9144032" cy="3691050"/>
          </a:xfrm>
          <a:prstGeom prst="rect">
            <a:avLst/>
          </a:prstGeom>
          <a:noFill/>
          <a:ln w="9525">
            <a:noFill/>
            <a:miter lim="800000"/>
            <a:headEnd/>
            <a:tailEnd/>
          </a:ln>
          <a:effectLst/>
        </p:spPr>
      </p:pic>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428604"/>
            <a:ext cx="8229600" cy="1143000"/>
          </a:xfrm>
        </p:spPr>
        <p:txBody>
          <a:bodyPr/>
          <a:lstStyle/>
          <a:p>
            <a:r>
              <a:rPr lang="pt-BR" dirty="0" smtClean="0"/>
              <a:t>O Novo Testamento - 1681</a:t>
            </a:r>
            <a:endParaRPr lang="pt-BR" dirty="0"/>
          </a:p>
        </p:txBody>
      </p:sp>
      <p:pic>
        <p:nvPicPr>
          <p:cNvPr id="1026" name="Picture 2"/>
          <p:cNvPicPr>
            <a:picLocks noGrp="1" noChangeAspect="1" noChangeArrowheads="1"/>
          </p:cNvPicPr>
          <p:nvPr>
            <p:ph idx="1"/>
          </p:nvPr>
        </p:nvPicPr>
        <p:blipFill>
          <a:blip r:embed="rId2"/>
          <a:srcRect/>
          <a:stretch>
            <a:fillRect/>
          </a:stretch>
        </p:blipFill>
        <p:spPr bwMode="auto">
          <a:xfrm>
            <a:off x="2928926" y="1857364"/>
            <a:ext cx="3500462" cy="4708562"/>
          </a:xfrm>
          <a:prstGeom prst="rect">
            <a:avLst/>
          </a:prstGeom>
          <a:ln w="228600" cap="sq" cmpd="thickThin">
            <a:solidFill>
              <a:srgbClr val="000000"/>
            </a:solidFill>
            <a:prstDash val="solid"/>
            <a:miter lim="800000"/>
          </a:ln>
          <a:effectLst>
            <a:innerShdw blurRad="76200">
              <a:srgbClr val="000000"/>
            </a:innerShdw>
          </a:effectLst>
        </p:spPr>
      </p:pic>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500042"/>
            <a:ext cx="8229600" cy="1143000"/>
          </a:xfrm>
        </p:spPr>
        <p:txBody>
          <a:bodyPr/>
          <a:lstStyle/>
          <a:p>
            <a:r>
              <a:rPr lang="pt-BR" dirty="0" smtClean="0"/>
              <a:t>Como a Bíblia chegou até nós?</a:t>
            </a:r>
            <a:endParaRPr lang="pt-BR" dirty="0"/>
          </a:p>
        </p:txBody>
      </p:sp>
      <p:graphicFrame>
        <p:nvGraphicFramePr>
          <p:cNvPr id="4" name="Espaço Reservado para Conteúdo 3"/>
          <p:cNvGraphicFramePr>
            <a:graphicFrameLocks noGrp="1"/>
          </p:cNvGraphicFramePr>
          <p:nvPr>
            <p:ph idx="1"/>
          </p:nvPr>
        </p:nvGraphicFramePr>
        <p:xfrm>
          <a:off x="485804" y="1968521"/>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
        <p:nvSpPr>
          <p:cNvPr id="6" name="Seta para a direita 5"/>
          <p:cNvSpPr/>
          <p:nvPr/>
        </p:nvSpPr>
        <p:spPr>
          <a:xfrm rot="10800000">
            <a:off x="7786678" y="2071678"/>
            <a:ext cx="1357322" cy="8572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7" name="Seta para a direita 6"/>
          <p:cNvSpPr/>
          <p:nvPr/>
        </p:nvSpPr>
        <p:spPr>
          <a:xfrm rot="10800000">
            <a:off x="7786678" y="3429000"/>
            <a:ext cx="1357322" cy="8572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8" name="Seta para a direita 7"/>
          <p:cNvSpPr/>
          <p:nvPr/>
        </p:nvSpPr>
        <p:spPr>
          <a:xfrm rot="10800000">
            <a:off x="7786678" y="4857760"/>
            <a:ext cx="1357322" cy="8572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grpId="0" nodeType="clickEffect">
                                  <p:stCondLst>
                                    <p:cond delay="0"/>
                                  </p:stCondLst>
                                  <p:childTnLst>
                                    <p:animMotion origin="layout" path="M -4.44444E-6 3.93154E-6 L -0.18159 -0.00116 " pathEditMode="relative" rAng="0" ptsTypes="AA">
                                      <p:cBhvr>
                                        <p:cTn id="12" dur="2000" fill="hold"/>
                                        <p:tgtEl>
                                          <p:spTgt spid="6"/>
                                        </p:tgtEl>
                                        <p:attrNameLst>
                                          <p:attrName>ppt_x</p:attrName>
                                          <p:attrName>ppt_y</p:attrName>
                                        </p:attrNameLst>
                                      </p:cBhvr>
                                      <p:rCtr x="-91" y="-1"/>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4.44444E-6 3.51526E-7 L -0.21302 0.00046 " pathEditMode="relative" rAng="0" ptsTypes="AA">
                                      <p:cBhvr>
                                        <p:cTn id="16" dur="2000" fill="hold"/>
                                        <p:tgtEl>
                                          <p:spTgt spid="7"/>
                                        </p:tgtEl>
                                        <p:attrNameLst>
                                          <p:attrName>ppt_x</p:attrName>
                                          <p:attrName>ppt_y</p:attrName>
                                        </p:attrNameLst>
                                      </p:cBhvr>
                                      <p:rCtr x="-107" y="0"/>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0" nodeType="clickEffect">
                                  <p:stCondLst>
                                    <p:cond delay="0"/>
                                  </p:stCondLst>
                                  <p:childTnLst>
                                    <p:animMotion origin="layout" path="M -4.44444E-6 -2.59019E-7 L -0.11857 0.00208 " pathEditMode="relative" rAng="0" ptsTypes="AA">
                                      <p:cBhvr>
                                        <p:cTn id="20" dur="2000" fill="hold"/>
                                        <p:tgtEl>
                                          <p:spTgt spid="8"/>
                                        </p:tgtEl>
                                        <p:attrNameLst>
                                          <p:attrName>ppt_x</p:attrName>
                                          <p:attrName>ppt_y</p:attrName>
                                        </p:attrNameLst>
                                      </p:cBhvr>
                                      <p:rCtr x="-5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0" y="1071570"/>
            <a:ext cx="9072530" cy="5429264"/>
          </a:xfrm>
          <a:prstGeom prst="rect">
            <a:avLst/>
          </a:prstGeom>
          <a:noFill/>
          <a:ln w="9525">
            <a:noFill/>
            <a:miter lim="800000"/>
            <a:headEnd/>
            <a:tailEnd/>
          </a:ln>
          <a:effectLst/>
        </p:spPr>
      </p:pic>
      <p:pic>
        <p:nvPicPr>
          <p:cNvPr id="3" name="Imagem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67524"/>
          </a:xfrm>
        </p:spPr>
        <p:txBody>
          <a:bodyPr>
            <a:noAutofit/>
          </a:bodyPr>
          <a:lstStyle/>
          <a:p>
            <a:r>
              <a:rPr lang="pt-BR" sz="3200" dirty="0" smtClean="0"/>
              <a:t>Novo testamento grego de </a:t>
            </a:r>
            <a:r>
              <a:rPr lang="pt-BR" sz="3200" dirty="0" err="1" smtClean="0"/>
              <a:t>Stephanus</a:t>
            </a:r>
            <a:r>
              <a:rPr lang="pt-BR" sz="3200" dirty="0" smtClean="0"/>
              <a:t> - 1550</a:t>
            </a:r>
            <a:endParaRPr lang="pt-BR" sz="3200" dirty="0"/>
          </a:p>
        </p:txBody>
      </p:sp>
      <p:sp>
        <p:nvSpPr>
          <p:cNvPr id="7" name="Espaço Reservado para Conteúdo 6"/>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endParaRPr lang="pt-BR" sz="3600" dirty="0" smtClean="0"/>
          </a:p>
          <a:p>
            <a:r>
              <a:rPr lang="pt-BR" sz="3600" dirty="0" smtClean="0"/>
              <a:t>Em Mateus 1:25 traz a expressão</a:t>
            </a:r>
          </a:p>
          <a:p>
            <a:endParaRPr lang="pt-BR" dirty="0" smtClean="0"/>
          </a:p>
          <a:p>
            <a:endParaRPr lang="pt-BR" dirty="0" smtClean="0"/>
          </a:p>
          <a:p>
            <a:r>
              <a:rPr lang="pt-BR" sz="4800" dirty="0" smtClean="0"/>
              <a:t>O PRIMOGÊNITO</a:t>
            </a:r>
            <a:endParaRPr lang="pt-BR" sz="4800" dirty="0"/>
          </a:p>
        </p:txBody>
      </p:sp>
      <p:pic>
        <p:nvPicPr>
          <p:cNvPr id="1026" name="Picture 2" descr="E:\sabedoria.jpeg"/>
          <p:cNvPicPr>
            <a:picLocks noChangeAspect="1" noChangeArrowheads="1"/>
          </p:cNvPicPr>
          <p:nvPr/>
        </p:nvPicPr>
        <p:blipFill>
          <a:blip r:embed="rId2"/>
          <a:srcRect/>
          <a:stretch>
            <a:fillRect/>
          </a:stretch>
        </p:blipFill>
        <p:spPr bwMode="auto">
          <a:xfrm>
            <a:off x="7134150" y="5286412"/>
            <a:ext cx="1581254" cy="107154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28670"/>
            <a:ext cx="8229600" cy="5395930"/>
          </a:xfrm>
        </p:spPr>
        <p:style>
          <a:lnRef idx="1">
            <a:schemeClr val="dk1"/>
          </a:lnRef>
          <a:fillRef idx="3">
            <a:schemeClr val="dk1"/>
          </a:fillRef>
          <a:effectRef idx="2">
            <a:schemeClr val="dk1"/>
          </a:effectRef>
          <a:fontRef idx="minor">
            <a:schemeClr val="lt1"/>
          </a:fontRef>
        </p:style>
        <p:txBody>
          <a:bodyPr/>
          <a:lstStyle/>
          <a:p>
            <a:endParaRPr lang="pt-BR" b="1" dirty="0" smtClean="0"/>
          </a:p>
          <a:p>
            <a:r>
              <a:rPr lang="pt-BR" sz="3200" b="1" dirty="0" smtClean="0"/>
              <a:t>Equivalência formal – </a:t>
            </a:r>
            <a:r>
              <a:rPr lang="pt-BR" sz="3200" b="1" dirty="0" err="1" smtClean="0"/>
              <a:t>Mt</a:t>
            </a:r>
            <a:r>
              <a:rPr lang="pt-BR" sz="3200" b="1" dirty="0" smtClean="0"/>
              <a:t>.1:25</a:t>
            </a:r>
          </a:p>
          <a:p>
            <a:pPr>
              <a:buNone/>
            </a:pPr>
            <a:r>
              <a:rPr lang="pt-BR" sz="3200" dirty="0" smtClean="0"/>
              <a:t>	E não a conheceu até que deu à luz seu filho, o primogênito; e pôs-lhe por nome JESUS</a:t>
            </a:r>
          </a:p>
          <a:p>
            <a:pPr>
              <a:buNone/>
            </a:pPr>
            <a:endParaRPr lang="pt-BR" sz="3200" dirty="0" smtClean="0"/>
          </a:p>
          <a:p>
            <a:pPr>
              <a:buNone/>
            </a:pPr>
            <a:r>
              <a:rPr lang="pt-BR" sz="3200" dirty="0" smtClean="0"/>
              <a:t>Ex. “E NÃO CONHECEU ELA” passou a</a:t>
            </a:r>
          </a:p>
          <a:p>
            <a:pPr>
              <a:buNone/>
            </a:pPr>
            <a:r>
              <a:rPr lang="pt-BR" sz="3200" dirty="0" smtClean="0"/>
              <a:t>		“E NÃO A CONHECEU”</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5804" y="928670"/>
            <a:ext cx="8229600" cy="5715040"/>
          </a:xfrm>
        </p:spPr>
        <p:style>
          <a:lnRef idx="1">
            <a:schemeClr val="accent4"/>
          </a:lnRef>
          <a:fillRef idx="2">
            <a:schemeClr val="accent4"/>
          </a:fillRef>
          <a:effectRef idx="1">
            <a:schemeClr val="accent4"/>
          </a:effectRef>
          <a:fontRef idx="minor">
            <a:schemeClr val="dk1"/>
          </a:fontRef>
        </p:style>
        <p:txBody>
          <a:bodyPr/>
          <a:lstStyle/>
          <a:p>
            <a:r>
              <a:rPr lang="pt-BR" b="1" dirty="0" smtClean="0"/>
              <a:t>Equivalência dinâmica (funcional)</a:t>
            </a:r>
          </a:p>
          <a:p>
            <a:pPr>
              <a:buNone/>
            </a:pPr>
            <a:r>
              <a:rPr lang="pt-BR" dirty="0" smtClean="0"/>
              <a:t>	</a:t>
            </a:r>
            <a:r>
              <a:rPr lang="pt-BR" sz="2800" dirty="0" smtClean="0"/>
              <a:t>A tradução tem como base a </a:t>
            </a:r>
            <a:r>
              <a:rPr lang="pt-BR" sz="2800" dirty="0" err="1" smtClean="0"/>
              <a:t>ideia</a:t>
            </a:r>
            <a:r>
              <a:rPr lang="pt-BR" sz="2800" dirty="0" smtClean="0"/>
              <a:t> e não as palavras necessariamente. O tradutor tem liberdade para refazer o texto “caso necessário”. É uma tradução que pretende ter fluência sem se importar se as palavras do grego estão lá ou não. O objetivo é causar impacto. Ter dinamismo.</a:t>
            </a:r>
          </a:p>
          <a:p>
            <a:endParaRPr lang="pt-BR" dirty="0" smtClean="0"/>
          </a:p>
          <a:p>
            <a:r>
              <a:rPr lang="pt-BR" b="1" dirty="0" smtClean="0"/>
              <a:t>Paráfrase</a:t>
            </a:r>
          </a:p>
          <a:p>
            <a:pPr>
              <a:buNone/>
            </a:pPr>
            <a:r>
              <a:rPr lang="pt-BR" dirty="0" smtClean="0"/>
              <a:t>	</a:t>
            </a:r>
            <a:r>
              <a:rPr lang="pt-BR" sz="2800" dirty="0" smtClean="0"/>
              <a:t>É o que o leitor entendeu do texto com suas próprias palavras. O tradutor explica o texto com toda liberdade. É mais intérprete do que tradutor.</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28" y="714356"/>
            <a:ext cx="8229600" cy="428628"/>
          </a:xfrm>
        </p:spPr>
        <p:txBody>
          <a:bodyPr>
            <a:noAutofit/>
          </a:bodyPr>
          <a:lstStyle/>
          <a:p>
            <a:r>
              <a:rPr lang="pt-BR" sz="3600" dirty="0" smtClean="0"/>
              <a:t>Exemplos – </a:t>
            </a:r>
            <a:r>
              <a:rPr lang="pt-BR" sz="3600" dirty="0" err="1" smtClean="0"/>
              <a:t>Mt</a:t>
            </a:r>
            <a:r>
              <a:rPr lang="pt-BR" sz="3600" dirty="0" smtClean="0"/>
              <a:t>.1:25</a:t>
            </a:r>
            <a:endParaRPr lang="pt-BR" sz="3600" dirty="0"/>
          </a:p>
        </p:txBody>
      </p:sp>
      <p:sp>
        <p:nvSpPr>
          <p:cNvPr id="3" name="Espaço Reservado para Conteúdo 2"/>
          <p:cNvSpPr>
            <a:spLocks noGrp="1"/>
          </p:cNvSpPr>
          <p:nvPr>
            <p:ph idx="1"/>
          </p:nvPr>
        </p:nvSpPr>
        <p:spPr>
          <a:xfrm>
            <a:off x="457200" y="1142984"/>
            <a:ext cx="8401080" cy="5500726"/>
          </a:xfrm>
        </p:spPr>
        <p:style>
          <a:lnRef idx="0">
            <a:scrgbClr r="0" g="0" b="0"/>
          </a:lnRef>
          <a:fillRef idx="1001">
            <a:schemeClr val="dk2"/>
          </a:fillRef>
          <a:effectRef idx="0">
            <a:scrgbClr r="0" g="0" b="0"/>
          </a:effectRef>
          <a:fontRef idx="major"/>
        </p:style>
        <p:txBody>
          <a:bodyPr>
            <a:normAutofit lnSpcReduction="10000"/>
          </a:bodyPr>
          <a:lstStyle/>
          <a:p>
            <a:r>
              <a:rPr lang="pt-BR" b="1" dirty="0" smtClean="0">
                <a:solidFill>
                  <a:schemeClr val="bg1"/>
                </a:solidFill>
              </a:rPr>
              <a:t>Bíblia Viva</a:t>
            </a:r>
          </a:p>
          <a:p>
            <a:pPr>
              <a:buNone/>
            </a:pPr>
            <a:r>
              <a:rPr lang="pt-BR" dirty="0" smtClean="0">
                <a:solidFill>
                  <a:schemeClr val="bg1"/>
                </a:solidFill>
              </a:rPr>
              <a:t>Porém </a:t>
            </a:r>
            <a:r>
              <a:rPr lang="pt-BR" i="1" u="sng" dirty="0" smtClean="0">
                <a:solidFill>
                  <a:schemeClr val="bg1"/>
                </a:solidFill>
              </a:rPr>
              <a:t>José</a:t>
            </a:r>
            <a:r>
              <a:rPr lang="pt-BR" dirty="0" smtClean="0">
                <a:solidFill>
                  <a:schemeClr val="bg1"/>
                </a:solidFill>
              </a:rPr>
              <a:t> não </a:t>
            </a:r>
            <a:r>
              <a:rPr lang="pt-BR" i="1" u="sng" dirty="0" smtClean="0">
                <a:solidFill>
                  <a:schemeClr val="bg1"/>
                </a:solidFill>
              </a:rPr>
              <a:t>teve relações com ela </a:t>
            </a:r>
            <a:r>
              <a:rPr lang="pt-BR" dirty="0" smtClean="0">
                <a:solidFill>
                  <a:schemeClr val="bg1"/>
                </a:solidFill>
              </a:rPr>
              <a:t>até o seu filho nascer; e ele deu-lhe o nome Jesus.</a:t>
            </a:r>
            <a:endParaRPr lang="pt-BR" i="1" dirty="0" smtClean="0">
              <a:solidFill>
                <a:schemeClr val="bg1"/>
              </a:solidFill>
            </a:endParaRPr>
          </a:p>
          <a:p>
            <a:pPr>
              <a:buNone/>
            </a:pPr>
            <a:r>
              <a:rPr lang="pt-BR" i="1" dirty="0" smtClean="0">
                <a:solidFill>
                  <a:schemeClr val="bg1"/>
                </a:solidFill>
              </a:rPr>
              <a:t>De onde vem a palavra JOSÉ? Trocou conhecer (intimamente) por “ter relações”!</a:t>
            </a:r>
          </a:p>
          <a:p>
            <a:pPr>
              <a:buNone/>
            </a:pPr>
            <a:r>
              <a:rPr lang="pt-BR" i="1" dirty="0" smtClean="0">
                <a:solidFill>
                  <a:schemeClr val="bg1"/>
                </a:solidFill>
              </a:rPr>
              <a:t>Nota de Apresentação: A Bíblia Viva agora está ainda </a:t>
            </a:r>
            <a:r>
              <a:rPr lang="pt-BR" i="1" u="sng" dirty="0" smtClean="0">
                <a:solidFill>
                  <a:schemeClr val="bg1"/>
                </a:solidFill>
                <a:effectLst>
                  <a:outerShdw blurRad="38100" dist="38100" dir="2700000" algn="tl">
                    <a:srgbClr val="000000">
                      <a:alpha val="43137"/>
                    </a:srgbClr>
                  </a:outerShdw>
                </a:effectLst>
              </a:rPr>
              <a:t>mais fiel aos originais</a:t>
            </a:r>
            <a:r>
              <a:rPr lang="pt-BR" i="1" dirty="0" smtClean="0">
                <a:solidFill>
                  <a:schemeClr val="bg1"/>
                </a:solidFill>
              </a:rPr>
              <a:t> redigidos em Aramaico, Hebraico e Grego.</a:t>
            </a:r>
          </a:p>
          <a:p>
            <a:r>
              <a:rPr lang="pt-BR" b="1" dirty="0" smtClean="0">
                <a:solidFill>
                  <a:schemeClr val="bg1"/>
                </a:solidFill>
              </a:rPr>
              <a:t>Nova Tradução na Linguagem de Hoje</a:t>
            </a:r>
          </a:p>
          <a:p>
            <a:pPr>
              <a:buNone/>
            </a:pPr>
            <a:r>
              <a:rPr lang="pt-BR" dirty="0" smtClean="0">
                <a:solidFill>
                  <a:schemeClr val="bg1"/>
                </a:solidFill>
              </a:rPr>
              <a:t>	Porém não </a:t>
            </a:r>
            <a:r>
              <a:rPr lang="pt-BR" i="1" u="sng" dirty="0" smtClean="0">
                <a:solidFill>
                  <a:schemeClr val="bg1"/>
                </a:solidFill>
              </a:rPr>
              <a:t>teve relações </a:t>
            </a:r>
            <a:r>
              <a:rPr lang="pt-BR" u="sng" dirty="0" smtClean="0">
                <a:solidFill>
                  <a:schemeClr val="bg1"/>
                </a:solidFill>
              </a:rPr>
              <a:t>com ela </a:t>
            </a:r>
            <a:r>
              <a:rPr lang="pt-BR" dirty="0" smtClean="0">
                <a:solidFill>
                  <a:schemeClr val="bg1"/>
                </a:solidFill>
              </a:rPr>
              <a:t>até que a </a:t>
            </a:r>
            <a:r>
              <a:rPr lang="pt-BR" i="1" dirty="0" smtClean="0">
                <a:solidFill>
                  <a:schemeClr val="bg1"/>
                </a:solidFill>
              </a:rPr>
              <a:t>criança </a:t>
            </a:r>
            <a:r>
              <a:rPr lang="pt-BR" dirty="0" smtClean="0">
                <a:solidFill>
                  <a:schemeClr val="bg1"/>
                </a:solidFill>
              </a:rPr>
              <a:t>nasceu. E </a:t>
            </a:r>
            <a:r>
              <a:rPr lang="pt-BR" i="1" u="sng" dirty="0" smtClean="0">
                <a:solidFill>
                  <a:schemeClr val="bg1"/>
                </a:solidFill>
              </a:rPr>
              <a:t>José</a:t>
            </a:r>
            <a:r>
              <a:rPr lang="pt-BR" dirty="0" smtClean="0">
                <a:solidFill>
                  <a:schemeClr val="bg1"/>
                </a:solidFill>
              </a:rPr>
              <a:t> pôs no menino o nome de Jesus.</a:t>
            </a:r>
          </a:p>
          <a:p>
            <a:r>
              <a:rPr lang="pt-BR" b="1" dirty="0" smtClean="0">
                <a:solidFill>
                  <a:schemeClr val="bg1"/>
                </a:solidFill>
              </a:rPr>
              <a:t>A Mensagem</a:t>
            </a:r>
          </a:p>
          <a:p>
            <a:pPr>
              <a:buNone/>
            </a:pPr>
            <a:r>
              <a:rPr lang="pt-BR" dirty="0" smtClean="0">
                <a:solidFill>
                  <a:schemeClr val="bg1"/>
                </a:solidFill>
              </a:rPr>
              <a:t>	Entretanto, não </a:t>
            </a:r>
            <a:r>
              <a:rPr lang="pt-BR" i="1" u="sng" dirty="0" smtClean="0">
                <a:solidFill>
                  <a:schemeClr val="bg1"/>
                </a:solidFill>
              </a:rPr>
              <a:t>consumou o casamento </a:t>
            </a:r>
            <a:r>
              <a:rPr lang="pt-BR" dirty="0" smtClean="0">
                <a:solidFill>
                  <a:schemeClr val="bg1"/>
                </a:solidFill>
              </a:rPr>
              <a:t>enquanto ela não teve o </a:t>
            </a:r>
            <a:r>
              <a:rPr lang="pt-BR" i="1" u="sng" dirty="0" smtClean="0">
                <a:solidFill>
                  <a:schemeClr val="bg1"/>
                </a:solidFill>
              </a:rPr>
              <a:t>menino</a:t>
            </a:r>
            <a:r>
              <a:rPr lang="pt-BR" dirty="0" smtClean="0">
                <a:solidFill>
                  <a:schemeClr val="bg1"/>
                </a:solidFill>
              </a:rPr>
              <a:t>, a quem chamou Jesus. </a:t>
            </a:r>
            <a:r>
              <a:rPr lang="pt-BR" dirty="0" err="1" smtClean="0">
                <a:solidFill>
                  <a:schemeClr val="bg1"/>
                </a:solidFill>
              </a:rPr>
              <a:t>Mt</a:t>
            </a:r>
            <a:r>
              <a:rPr lang="pt-BR" dirty="0" smtClean="0">
                <a:solidFill>
                  <a:schemeClr val="bg1"/>
                </a:solidFill>
              </a:rPr>
              <a:t>.1:25</a:t>
            </a:r>
          </a:p>
          <a:p>
            <a:pPr>
              <a:buNone/>
            </a:pPr>
            <a:endParaRPr lang="pt-BR" i="1" dirty="0"/>
          </a:p>
        </p:txBody>
      </p:sp>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 y="785794"/>
            <a:ext cx="9144000" cy="428628"/>
          </a:xfrm>
        </p:spPr>
        <p:style>
          <a:lnRef idx="3">
            <a:schemeClr val="lt1"/>
          </a:lnRef>
          <a:fillRef idx="1">
            <a:schemeClr val="dk1"/>
          </a:fillRef>
          <a:effectRef idx="1">
            <a:schemeClr val="dk1"/>
          </a:effectRef>
          <a:fontRef idx="minor">
            <a:schemeClr val="lt1"/>
          </a:fontRef>
        </p:style>
        <p:txBody>
          <a:bodyPr>
            <a:noAutofit/>
          </a:bodyPr>
          <a:lstStyle/>
          <a:p>
            <a:pPr algn="ctr"/>
            <a:r>
              <a:rPr lang="pt-BR" sz="2800" dirty="0" smtClean="0"/>
              <a:t/>
            </a:r>
            <a:br>
              <a:rPr lang="pt-BR" sz="2800" dirty="0" smtClean="0"/>
            </a:br>
            <a:r>
              <a:rPr lang="pt-BR" sz="2800" dirty="0" smtClean="0"/>
              <a:t/>
            </a:r>
            <a:br>
              <a:rPr lang="pt-BR" sz="2800" dirty="0" smtClean="0"/>
            </a:br>
            <a:r>
              <a:rPr lang="pt-BR" sz="2800" dirty="0" smtClean="0"/>
              <a:t>O pai de “A Mensagem”</a:t>
            </a:r>
            <a:endParaRPr lang="pt-BR" sz="2800" dirty="0"/>
          </a:p>
        </p:txBody>
      </p:sp>
      <p:sp>
        <p:nvSpPr>
          <p:cNvPr id="3" name="Espaço Reservado para Conteúdo 2"/>
          <p:cNvSpPr>
            <a:spLocks noGrp="1"/>
          </p:cNvSpPr>
          <p:nvPr>
            <p:ph idx="1"/>
          </p:nvPr>
        </p:nvSpPr>
        <p:spPr>
          <a:xfrm>
            <a:off x="1000100" y="1285836"/>
            <a:ext cx="8143932" cy="5572188"/>
          </a:xfrm>
        </p:spPr>
        <p:style>
          <a:lnRef idx="1">
            <a:schemeClr val="dk1"/>
          </a:lnRef>
          <a:fillRef idx="2">
            <a:schemeClr val="dk1"/>
          </a:fillRef>
          <a:effectRef idx="1">
            <a:schemeClr val="dk1"/>
          </a:effectRef>
          <a:fontRef idx="minor">
            <a:schemeClr val="dk1"/>
          </a:fontRef>
        </p:style>
        <p:txBody>
          <a:bodyPr>
            <a:noAutofit/>
          </a:bodyPr>
          <a:lstStyle/>
          <a:p>
            <a:r>
              <a:rPr lang="pt-BR" sz="2200" dirty="0" smtClean="0"/>
              <a:t>Ele declara: “A importância da poesia e das novelas é que a vida cristã envolve o uso da imaginação, pois, além de tudo, estamos lidando com o </a:t>
            </a:r>
            <a:r>
              <a:rPr lang="pt-BR" sz="2200" dirty="0" err="1" smtClean="0"/>
              <a:t>maginação</a:t>
            </a:r>
            <a:r>
              <a:rPr lang="pt-BR" sz="2200" dirty="0" smtClean="0"/>
              <a:t> é a nossa maneira de treinar com o invisível, </a:t>
            </a:r>
            <a:r>
              <a:rPr lang="pt-BR" sz="2200" dirty="0" smtClean="0">
                <a:effectLst>
                  <a:outerShdw blurRad="38100" dist="38100" dir="2700000" algn="tl">
                    <a:srgbClr val="000000">
                      <a:alpha val="43137"/>
                    </a:srgbClr>
                  </a:outerShdw>
                </a:effectLst>
              </a:rPr>
              <a:t>fazendo conexões</a:t>
            </a:r>
            <a:r>
              <a:rPr lang="pt-BR" sz="2200" dirty="0" smtClean="0"/>
              <a:t>. </a:t>
            </a:r>
            <a:r>
              <a:rPr lang="pt-BR" sz="2200" u="sng" dirty="0" smtClean="0"/>
              <a:t>Não desejo descartar nem denegrir a teologia ou a exegese, como sendo um dos primeiros aliados nesse assunto de artistas</a:t>
            </a:r>
            <a:r>
              <a:rPr lang="pt-BR" sz="2200" dirty="0" smtClean="0"/>
              <a:t>. </a:t>
            </a:r>
            <a:r>
              <a:rPr lang="pt-BR" sz="2200" dirty="0" smtClean="0">
                <a:effectLst>
                  <a:outerShdw blurRad="38100" dist="38100" dir="2700000" algn="tl">
                    <a:srgbClr val="000000">
                      <a:alpha val="43137"/>
                    </a:srgbClr>
                  </a:outerShdw>
                </a:effectLst>
              </a:rPr>
              <a:t>Mas... Por que as pessoas gastam tanto tempo estudando a Bíblia? </a:t>
            </a:r>
            <a:r>
              <a:rPr lang="pt-BR" sz="2200" dirty="0" smtClean="0"/>
              <a:t>Exatamente, quanto precisamos saber? Investimos todo esse tempo em compreender o texto, o qual tem separado a vida de nós mesmos, achando que estamos mais piedosos e espirituais, quando o fazemos. </a:t>
            </a:r>
          </a:p>
          <a:p>
            <a:r>
              <a:rPr lang="pt-BR" sz="2200" dirty="0" smtClean="0">
                <a:effectLst>
                  <a:outerShdw blurRad="38100" dist="38100" dir="2700000" algn="tl">
                    <a:srgbClr val="000000">
                      <a:alpha val="43137"/>
                    </a:srgbClr>
                  </a:outerShdw>
                </a:effectLst>
              </a:rPr>
              <a:t>[O cristão] deveria estudar menos a Bíblia, não mais</a:t>
            </a:r>
            <a:r>
              <a:rPr lang="pt-BR" sz="2200" dirty="0" smtClean="0"/>
              <a:t>. Ele precisa prestar mais atenção a Deus ... </a:t>
            </a:r>
            <a:r>
              <a:rPr lang="pt-BR" sz="2200" dirty="0" smtClean="0">
                <a:effectLst>
                  <a:outerShdw blurRad="38100" dist="38100" dir="2700000" algn="tl">
                    <a:srgbClr val="000000">
                      <a:alpha val="43137"/>
                    </a:srgbClr>
                  </a:outerShdw>
                </a:effectLst>
              </a:rPr>
              <a:t>Não estou de modo algum me agradando com a ênfase dada ao estudo da Bíblia</a:t>
            </a:r>
            <a:r>
              <a:rPr lang="pt-BR" sz="2200" dirty="0" smtClean="0"/>
              <a:t>, </a:t>
            </a:r>
            <a:r>
              <a:rPr lang="pt-BR" sz="2200" dirty="0" smtClean="0">
                <a:effectLst>
                  <a:outerShdw blurRad="38100" dist="38100" dir="2700000" algn="tl">
                    <a:srgbClr val="000000">
                      <a:alpha val="43137"/>
                    </a:srgbClr>
                  </a:outerShdw>
                </a:effectLst>
              </a:rPr>
              <a:t>como se isso fosse algo especialmente importante a ser feito pelos cristãos</a:t>
            </a:r>
            <a:r>
              <a:rPr lang="pt-BR" sz="2200" dirty="0" smtClean="0"/>
              <a:t>. E de quanto mais eles o fizerem, melhor será”. </a:t>
            </a:r>
          </a:p>
          <a:p>
            <a:pPr algn="ctr"/>
            <a:r>
              <a:rPr lang="pt-BR" sz="1600" dirty="0" smtClean="0"/>
              <a:t>["A </a:t>
            </a:r>
            <a:r>
              <a:rPr lang="pt-BR" sz="1600" dirty="0" err="1" smtClean="0"/>
              <a:t>Conversation</a:t>
            </a:r>
            <a:r>
              <a:rPr lang="pt-BR" sz="1600" dirty="0" smtClean="0"/>
              <a:t> </a:t>
            </a:r>
            <a:r>
              <a:rPr lang="pt-BR" sz="1600" dirty="0" err="1" smtClean="0"/>
              <a:t>with</a:t>
            </a:r>
            <a:r>
              <a:rPr lang="pt-BR" sz="1600" dirty="0" smtClean="0"/>
              <a:t> Eugene Peterson</a:t>
            </a:r>
            <a:r>
              <a:rPr lang="pt-BR" sz="1400" dirty="0" smtClean="0"/>
              <a:t>," "</a:t>
            </a:r>
            <a:r>
              <a:rPr lang="pt-BR" sz="1400" dirty="0" err="1" smtClean="0"/>
              <a:t>Mars</a:t>
            </a:r>
            <a:r>
              <a:rPr lang="pt-BR" sz="1400" dirty="0" smtClean="0"/>
              <a:t> Hill </a:t>
            </a:r>
            <a:r>
              <a:rPr lang="pt-BR" sz="1400" dirty="0" err="1" smtClean="0"/>
              <a:t>Review</a:t>
            </a:r>
            <a:r>
              <a:rPr lang="pt-BR" sz="1400" dirty="0" smtClean="0"/>
              <a:t>," </a:t>
            </a:r>
            <a:r>
              <a:rPr lang="pt-BR" sz="1400" dirty="0" err="1" smtClean="0"/>
              <a:t>Fall</a:t>
            </a:r>
            <a:r>
              <a:rPr lang="pt-BR" sz="1400" dirty="0" smtClean="0"/>
              <a:t> 1995, </a:t>
            </a:r>
            <a:r>
              <a:rPr lang="pt-BR" sz="1400" dirty="0" err="1" smtClean="0"/>
              <a:t>Issue</a:t>
            </a:r>
            <a:r>
              <a:rPr lang="pt-BR" sz="1400" dirty="0" smtClean="0"/>
              <a:t> No. 3: </a:t>
            </a:r>
            <a:r>
              <a:rPr lang="pt-BR" sz="1400" dirty="0" err="1" smtClean="0"/>
              <a:t>pgs</a:t>
            </a:r>
            <a:r>
              <a:rPr lang="pt-BR" sz="1400" dirty="0" smtClean="0"/>
              <a:t> 73-90.] </a:t>
            </a:r>
            <a:endParaRPr lang="pt-BR" sz="16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
        <p:nvSpPr>
          <p:cNvPr id="5" name="Título 1"/>
          <p:cNvSpPr txBox="1">
            <a:spLocks/>
          </p:cNvSpPr>
          <p:nvPr/>
        </p:nvSpPr>
        <p:spPr>
          <a:xfrm>
            <a:off x="142844" y="1285860"/>
            <a:ext cx="714380" cy="5572140"/>
          </a:xfrm>
          <a:prstGeom prst="rect">
            <a:avLst/>
          </a:prstGeom>
        </p:spPr>
        <p:style>
          <a:lnRef idx="0">
            <a:schemeClr val="dk1"/>
          </a:lnRef>
          <a:fillRef idx="3">
            <a:schemeClr val="dk1"/>
          </a:fillRef>
          <a:effectRef idx="3">
            <a:schemeClr val="dk1"/>
          </a:effectRef>
          <a:fontRef idx="minor">
            <a:schemeClr val="lt1"/>
          </a:fontRef>
        </p:style>
        <p:txBody>
          <a:bodyPr vert="vert270" lIns="0" rIns="0" bIns="0" anchor="b">
            <a:noAutofit/>
          </a:bodyPr>
          <a:lstStyle/>
          <a:p>
            <a:pPr lvl="0" algn="ctr">
              <a:spcBef>
                <a:spcPct val="0"/>
              </a:spcBef>
            </a:pPr>
            <a:r>
              <a:rPr kumimoji="0" lang="pt-BR" sz="3600" b="0" i="0" u="none" strike="noStrike" kern="1200" cap="none" spc="0" normalizeH="0" baseline="0" noProof="0" dirty="0" smtClean="0">
                <a:ln>
                  <a:noFill/>
                </a:ln>
                <a:solidFill>
                  <a:schemeClr val="bg1"/>
                </a:solidFill>
                <a:effectLst/>
                <a:uLnTx/>
                <a:uFillTx/>
                <a:latin typeface="Curlz MT" pitchFamily="82" charset="0"/>
                <a:ea typeface="+mj-ea"/>
                <a:cs typeface="Arabic Typesetting" pitchFamily="66" charset="-78"/>
              </a:rPr>
              <a:t>Eugene Peterson</a:t>
            </a:r>
            <a:endParaRPr kumimoji="0" lang="pt-BR" sz="5400" b="0" i="0" u="none" strike="noStrike" kern="1200" cap="none" spc="0" normalizeH="0" baseline="0" noProof="0" dirty="0">
              <a:ln>
                <a:noFill/>
              </a:ln>
              <a:solidFill>
                <a:schemeClr val="bg1"/>
              </a:solidFill>
              <a:effectLst/>
              <a:uLnTx/>
              <a:uFillTx/>
              <a:latin typeface="Curlz MT" pitchFamily="82" charset="0"/>
              <a:ea typeface="+mj-ea"/>
              <a:cs typeface="Arabic Typesetting" pitchFamily="66"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71480"/>
            <a:ext cx="8229600" cy="724648"/>
          </a:xfrm>
        </p:spPr>
        <p:txBody>
          <a:bodyPr>
            <a:normAutofit fontScale="90000"/>
          </a:bodyPr>
          <a:lstStyle/>
          <a:p>
            <a:r>
              <a:rPr lang="pt-BR" dirty="0" smtClean="0"/>
              <a:t>A Mensagem da A Mensagem</a:t>
            </a:r>
            <a:endParaRPr lang="pt-BR" dirty="0"/>
          </a:p>
        </p:txBody>
      </p:sp>
      <p:sp>
        <p:nvSpPr>
          <p:cNvPr id="3" name="Espaço Reservado para Conteúdo 2"/>
          <p:cNvSpPr>
            <a:spLocks noGrp="1"/>
          </p:cNvSpPr>
          <p:nvPr>
            <p:ph idx="1"/>
          </p:nvPr>
        </p:nvSpPr>
        <p:spPr>
          <a:xfrm>
            <a:off x="457200" y="1285860"/>
            <a:ext cx="8229600" cy="5214974"/>
          </a:xfrm>
          <a:ln w="38100"/>
        </p:spPr>
        <p:style>
          <a:lnRef idx="1">
            <a:schemeClr val="dk1"/>
          </a:lnRef>
          <a:fillRef idx="2">
            <a:schemeClr val="dk1"/>
          </a:fillRef>
          <a:effectRef idx="1">
            <a:schemeClr val="dk1"/>
          </a:effectRef>
          <a:fontRef idx="minor">
            <a:schemeClr val="dk1"/>
          </a:fontRef>
        </p:style>
        <p:txBody>
          <a:bodyPr/>
          <a:lstStyle/>
          <a:p>
            <a:pPr>
              <a:buFont typeface="Wingdings" pitchFamily="2" charset="2"/>
              <a:buChar char="Ø"/>
            </a:pPr>
            <a:r>
              <a:rPr lang="pt-BR" dirty="0" err="1" smtClean="0"/>
              <a:t>Rm</a:t>
            </a:r>
            <a:r>
              <a:rPr lang="pt-BR" dirty="0" smtClean="0"/>
              <a:t>.1:26,27 (ACF)</a:t>
            </a:r>
          </a:p>
          <a:p>
            <a:pPr>
              <a:buNone/>
            </a:pPr>
            <a:endParaRPr lang="pt-BR" dirty="0" smtClean="0"/>
          </a:p>
          <a:p>
            <a:r>
              <a:rPr lang="pt-BR" dirty="0" smtClean="0"/>
              <a:t> 26 Por isso Deus os abandonou às paixões infames. Porque até as suas mulheres mudaram o uso natural, no contrário à natureza.</a:t>
            </a:r>
          </a:p>
          <a:p>
            <a:pPr>
              <a:buNone/>
            </a:pPr>
            <a:endParaRPr lang="pt-BR" dirty="0" smtClean="0"/>
          </a:p>
          <a:p>
            <a:r>
              <a:rPr lang="pt-BR" dirty="0" smtClean="0"/>
              <a:t> 27 E, semelhantemente, também os homens, deixando o uso natural da mulher, se inflamaram em sua sensualidade uns para com os outros, homens com homens, cometendo torpeza e recebendo em si mesmos a recompensa que convinha ao seu erro.</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5762" y="928670"/>
            <a:ext cx="8329642" cy="5786478"/>
          </a:xfrm>
        </p:spPr>
        <p:style>
          <a:lnRef idx="1">
            <a:schemeClr val="accent1"/>
          </a:lnRef>
          <a:fillRef idx="2">
            <a:schemeClr val="accent1"/>
          </a:fillRef>
          <a:effectRef idx="1">
            <a:schemeClr val="accent1"/>
          </a:effectRef>
          <a:fontRef idx="minor">
            <a:schemeClr val="dk1"/>
          </a:fontRef>
        </p:style>
        <p:txBody>
          <a:bodyPr>
            <a:noAutofit/>
          </a:bodyPr>
          <a:lstStyle/>
          <a:p>
            <a:pPr algn="just">
              <a:buFont typeface="Wingdings" pitchFamily="2" charset="2"/>
              <a:buChar char="Ø"/>
            </a:pPr>
            <a:r>
              <a:rPr lang="pt-BR" sz="3200" dirty="0" smtClean="0"/>
              <a:t> “Aconteceu o pior. Recusando o conhecimento de Deus, deixaram logo de saber o que é humano e até as mulheres deixaram de saber o que é ser mulher e os homens deixaram de saber o que é ser homem. Sexualmente confusos, abusaram e se corromperam entre si, mulheres com mulheres, homens com homens, tudo em luxúria, </a:t>
            </a:r>
            <a:r>
              <a:rPr lang="pt-BR" sz="3200" b="1" i="1" dirty="0" smtClean="0">
                <a:effectLst>
                  <a:outerShdw blurRad="38100" dist="38100" dir="2700000" algn="tl">
                    <a:srgbClr val="000000">
                      <a:alpha val="43137"/>
                    </a:srgbClr>
                  </a:outerShdw>
                </a:effectLst>
              </a:rPr>
              <a:t>não amor</a:t>
            </a:r>
            <a:r>
              <a:rPr lang="pt-BR" sz="3200" dirty="0" smtClean="0"/>
              <a:t>. Então pagaram por isso e como pagaram – esvaziados de Deus e de amor, sem Deus e infelizes não-amados</a:t>
            </a:r>
            <a:r>
              <a:rPr lang="pt-BR" sz="2000" dirty="0" smtClean="0"/>
              <a:t>.”</a:t>
            </a:r>
          </a:p>
          <a:p>
            <a:pPr>
              <a:buFont typeface="Wingdings" pitchFamily="2" charset="2"/>
              <a:buChar char="Ø"/>
            </a:pPr>
            <a:r>
              <a:rPr lang="pt-BR" sz="2000" dirty="0" smtClean="0"/>
              <a:t>                                          (A Mensagem)</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918402"/>
            <a:ext cx="8286808" cy="581772"/>
          </a:xfrm>
        </p:spPr>
        <p:style>
          <a:lnRef idx="1">
            <a:schemeClr val="dk1"/>
          </a:lnRef>
          <a:fillRef idx="2">
            <a:schemeClr val="dk1"/>
          </a:fillRef>
          <a:effectRef idx="1">
            <a:schemeClr val="dk1"/>
          </a:effectRef>
          <a:fontRef idx="minor">
            <a:schemeClr val="dk1"/>
          </a:fontRef>
        </p:style>
        <p:txBody>
          <a:bodyPr>
            <a:noAutofit/>
          </a:bodyPr>
          <a:lstStyle/>
          <a:p>
            <a:pPr algn="ctr"/>
            <a:r>
              <a:rPr lang="pt-BR" sz="4000" dirty="0" smtClean="0"/>
              <a:t>Em cima e em baixo</a:t>
            </a:r>
            <a:endParaRPr lang="pt-BR" sz="4000" dirty="0"/>
          </a:p>
        </p:txBody>
      </p:sp>
      <p:sp>
        <p:nvSpPr>
          <p:cNvPr id="3" name="Espaço Reservado para Conteúdo 2"/>
          <p:cNvSpPr>
            <a:spLocks noGrp="1"/>
          </p:cNvSpPr>
          <p:nvPr>
            <p:ph idx="1"/>
          </p:nvPr>
        </p:nvSpPr>
        <p:spPr>
          <a:xfrm>
            <a:off x="457200" y="1500174"/>
            <a:ext cx="8258204" cy="5214974"/>
          </a:xfrm>
        </p:spPr>
        <p:style>
          <a:lnRef idx="1">
            <a:schemeClr val="dk1"/>
          </a:lnRef>
          <a:fillRef idx="2">
            <a:schemeClr val="dk1"/>
          </a:fillRef>
          <a:effectRef idx="1">
            <a:schemeClr val="dk1"/>
          </a:effectRef>
          <a:fontRef idx="minor">
            <a:schemeClr val="dk1"/>
          </a:fontRef>
        </p:style>
        <p:txBody>
          <a:bodyPr>
            <a:normAutofit/>
          </a:bodyPr>
          <a:lstStyle/>
          <a:p>
            <a:r>
              <a:rPr lang="pt-BR" dirty="0" err="1" smtClean="0"/>
              <a:t>Mt</a:t>
            </a:r>
            <a:r>
              <a:rPr lang="pt-BR" dirty="0" smtClean="0"/>
              <a:t>. 6:9-13 (ACF)</a:t>
            </a:r>
          </a:p>
          <a:p>
            <a:pPr>
              <a:buNone/>
            </a:pPr>
            <a:r>
              <a:rPr lang="pt-BR" dirty="0" smtClean="0"/>
              <a:t>9 Portanto, vós orareis assim: Pai nosso, que [</a:t>
            </a:r>
            <a:r>
              <a:rPr lang="pt-BR" i="1" dirty="0" smtClean="0"/>
              <a:t>estás] </a:t>
            </a:r>
            <a:r>
              <a:rPr lang="pt-BR" dirty="0" smtClean="0"/>
              <a:t>nos céus, santificado seja o teu nome;</a:t>
            </a:r>
          </a:p>
          <a:p>
            <a:pPr>
              <a:buNone/>
            </a:pPr>
            <a:r>
              <a:rPr lang="pt-BR" dirty="0" smtClean="0"/>
              <a:t> 10 Venha o teu reino, seja feita a tua vontade, [assim] na terra como no céu;</a:t>
            </a:r>
          </a:p>
          <a:p>
            <a:pPr>
              <a:buNone/>
            </a:pPr>
            <a:r>
              <a:rPr lang="pt-BR" dirty="0" smtClean="0"/>
              <a:t> 11 O pão nosso de cada dia nos dá hoje;</a:t>
            </a:r>
          </a:p>
          <a:p>
            <a:pPr>
              <a:buNone/>
            </a:pPr>
            <a:r>
              <a:rPr lang="pt-BR" dirty="0" smtClean="0"/>
              <a:t> 12 E perdoa-nos as nossas dívidas, assim como nós perdoamos aos nossos devedores;</a:t>
            </a:r>
          </a:p>
          <a:p>
            <a:pPr>
              <a:buNone/>
            </a:pPr>
            <a:r>
              <a:rPr lang="pt-BR" dirty="0" smtClean="0"/>
              <a:t> 13 E não nos conduzas à tentação; mas livra-nos do mal; porque teu é o reino, e o poder, e a glória, para sempre. Amém.</a:t>
            </a:r>
          </a:p>
          <a:p>
            <a:pPr>
              <a:buNone/>
            </a:pP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28596" y="785794"/>
            <a:ext cx="8286808"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857232"/>
            <a:ext cx="8229600" cy="785818"/>
          </a:xfrm>
        </p:spPr>
        <p:txBody>
          <a:bodyPr>
            <a:normAutofit fontScale="90000"/>
          </a:bodyPr>
          <a:lstStyle/>
          <a:p>
            <a:pPr algn="ctr"/>
            <a:r>
              <a:rPr lang="pt-BR" dirty="0" err="1" smtClean="0">
                <a:solidFill>
                  <a:schemeClr val="bg1"/>
                </a:solidFill>
              </a:rPr>
              <a:t>Mt</a:t>
            </a:r>
            <a:r>
              <a:rPr lang="pt-BR" dirty="0" smtClean="0">
                <a:solidFill>
                  <a:schemeClr val="bg1"/>
                </a:solidFill>
              </a:rPr>
              <a:t>.6:9-13 – (A Mensagem) </a:t>
            </a:r>
            <a:endParaRPr lang="pt-BR" dirty="0">
              <a:solidFill>
                <a:schemeClr val="bg1"/>
              </a:solidFill>
            </a:endParaRPr>
          </a:p>
        </p:txBody>
      </p:sp>
      <p:sp>
        <p:nvSpPr>
          <p:cNvPr id="3" name="Espaço Reservado para Conteúdo 2"/>
          <p:cNvSpPr>
            <a:spLocks noGrp="1"/>
          </p:cNvSpPr>
          <p:nvPr>
            <p:ph idx="1"/>
          </p:nvPr>
        </p:nvSpPr>
        <p:spPr>
          <a:xfrm>
            <a:off x="457200" y="1935480"/>
            <a:ext cx="8229600" cy="4708230"/>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pt-BR" sz="3200" dirty="0" smtClean="0"/>
              <a:t>	</a:t>
            </a:r>
          </a:p>
          <a:p>
            <a:pPr algn="just">
              <a:buNone/>
            </a:pPr>
            <a:r>
              <a:rPr lang="pt-BR" sz="3200" dirty="0" smtClean="0"/>
              <a:t>“Pai nosso que estás no céu, revela-nos que és. </a:t>
            </a:r>
            <a:r>
              <a:rPr lang="pt-BR" sz="3200" dirty="0" smtClean="0">
                <a:solidFill>
                  <a:srgbClr val="FF0066"/>
                </a:solidFill>
              </a:rPr>
              <a:t>Põe o mundo nos eixos</a:t>
            </a:r>
            <a:r>
              <a:rPr lang="pt-BR" sz="3200" dirty="0" smtClean="0"/>
              <a:t>. Faze o melhor possível, tanto </a:t>
            </a:r>
            <a:r>
              <a:rPr lang="pt-BR" sz="3200" b="1" dirty="0" smtClean="0"/>
              <a:t>em cima com em baixo</a:t>
            </a:r>
            <a:r>
              <a:rPr lang="pt-BR" sz="3200" dirty="0" smtClean="0"/>
              <a:t>. Conserva-nos vivos com </a:t>
            </a:r>
            <a:r>
              <a:rPr lang="pt-BR" sz="3200" dirty="0" smtClean="0">
                <a:solidFill>
                  <a:srgbClr val="FF0000"/>
                </a:solidFill>
              </a:rPr>
              <a:t>três refeições diárias.</a:t>
            </a:r>
            <a:r>
              <a:rPr lang="pt-BR" sz="3200" dirty="0" smtClean="0"/>
              <a:t> Mantém-nos perdoados contigo e perdoando os outros. </a:t>
            </a:r>
            <a:r>
              <a:rPr lang="pt-BR" sz="3200" u="sng" dirty="0" smtClean="0"/>
              <a:t>Guarda-nos a salvo, de nós mesmos</a:t>
            </a:r>
            <a:r>
              <a:rPr lang="pt-BR" sz="3200" dirty="0" smtClean="0"/>
              <a:t> e do diabo; a </a:t>
            </a:r>
            <a:r>
              <a:rPr lang="pt-BR" sz="3200" dirty="0" smtClean="0">
                <a:solidFill>
                  <a:schemeClr val="accent6">
                    <a:lumMod val="75000"/>
                  </a:schemeClr>
                </a:solidFill>
              </a:rPr>
              <a:t>responsabilidade é tua</a:t>
            </a:r>
            <a:r>
              <a:rPr lang="pt-BR" sz="3200" dirty="0" smtClean="0"/>
              <a:t>.”</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857232"/>
            <a:ext cx="8229600" cy="78581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pt-BR" dirty="0" smtClean="0"/>
              <a:t>História da Bíblia Isaías 40:8</a:t>
            </a:r>
            <a:endParaRPr lang="pt-BR" dirty="0"/>
          </a:p>
        </p:txBody>
      </p:sp>
      <p:sp>
        <p:nvSpPr>
          <p:cNvPr id="3" name="Espaço Reservado para Conteúdo 2"/>
          <p:cNvSpPr>
            <a:spLocks noGrp="1"/>
          </p:cNvSpPr>
          <p:nvPr>
            <p:ph idx="1"/>
          </p:nvPr>
        </p:nvSpPr>
        <p:spPr>
          <a:xfrm>
            <a:off x="457200" y="1643050"/>
            <a:ext cx="8229600" cy="4857784"/>
          </a:xfrm>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r>
              <a:rPr lang="pt-BR" dirty="0" smtClean="0"/>
              <a:t>Há cerca de 4.000 a.C o Antigo Testamento começou a ser escrito.</a:t>
            </a:r>
          </a:p>
          <a:p>
            <a:r>
              <a:rPr lang="pt-BR" dirty="0" smtClean="0"/>
              <a:t>Em 50 d.C (aprox.) o Novo Testamento começou a ser escrito.</a:t>
            </a:r>
          </a:p>
          <a:p>
            <a:r>
              <a:rPr lang="pt-BR" dirty="0" smtClean="0"/>
              <a:t> </a:t>
            </a:r>
            <a:r>
              <a:rPr lang="pt-BR" dirty="0" err="1" smtClean="0"/>
              <a:t>Dâmaso</a:t>
            </a:r>
            <a:r>
              <a:rPr lang="pt-BR" dirty="0" smtClean="0"/>
              <a:t>, bispo de Roma, ordenou que Eusébio escrevesse uma bíblia “ecumênica”. Ele terminou em 405.</a:t>
            </a:r>
          </a:p>
          <a:p>
            <a:r>
              <a:rPr lang="pt-BR" dirty="0" smtClean="0"/>
              <a:t>Em 1455 </a:t>
            </a:r>
            <a:r>
              <a:rPr lang="pt-BR" dirty="0" err="1" smtClean="0"/>
              <a:t>Gutemberg</a:t>
            </a:r>
            <a:r>
              <a:rPr lang="pt-BR" dirty="0" smtClean="0"/>
              <a:t> inventou a imprensa.</a:t>
            </a:r>
          </a:p>
          <a:p>
            <a:r>
              <a:rPr lang="pt-BR" dirty="0" smtClean="0"/>
              <a:t>Em 1522 Martinho Lutero publicou seu primeiro Novo Testamento em alemão.</a:t>
            </a:r>
          </a:p>
          <a:p>
            <a:r>
              <a:rPr lang="pt-BR" dirty="0" smtClean="0"/>
              <a:t>Em 1611 foi publicada a King James Version (em inglês).</a:t>
            </a:r>
          </a:p>
          <a:p>
            <a:r>
              <a:rPr lang="pt-BR" dirty="0" smtClean="0"/>
              <a:t>Em 1644 João Ferreira de Almeida começou a sua tradução da </a:t>
            </a:r>
            <a:r>
              <a:rPr lang="pt-BR" dirty="0" err="1" smtClean="0"/>
              <a:t>Biblia</a:t>
            </a:r>
            <a:r>
              <a:rPr lang="pt-BR" dirty="0" smtClean="0"/>
              <a:t> para o português.</a:t>
            </a:r>
          </a:p>
          <a:p>
            <a:r>
              <a:rPr lang="pt-BR" dirty="0" smtClean="0"/>
              <a:t>Em 1681 sai a primeira impressão de Almeida feita na Batávia.</a:t>
            </a:r>
            <a:endParaRPr lang="pt-BR" dirty="0"/>
          </a:p>
        </p:txBody>
      </p:sp>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14422"/>
            <a:ext cx="8229600" cy="535785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None/>
            </a:pPr>
            <a:endParaRPr lang="pt-BR" dirty="0" smtClean="0"/>
          </a:p>
          <a:p>
            <a:r>
              <a:rPr lang="pt-BR" dirty="0" smtClean="0"/>
              <a:t>Contudo, não a conheceu, enquanto ela não deu à luz </a:t>
            </a:r>
            <a:r>
              <a:rPr lang="pt-BR" b="1" dirty="0" smtClean="0"/>
              <a:t>um filho</a:t>
            </a:r>
            <a:r>
              <a:rPr lang="pt-BR" dirty="0" smtClean="0"/>
              <a:t>, a quem pôs o nome de Jesus. </a:t>
            </a:r>
            <a:r>
              <a:rPr lang="pt-BR" dirty="0" err="1" smtClean="0"/>
              <a:t>Mt</a:t>
            </a:r>
            <a:r>
              <a:rPr lang="pt-BR" dirty="0" smtClean="0"/>
              <a:t>.1:25 (RA)</a:t>
            </a:r>
          </a:p>
          <a:p>
            <a:endParaRPr lang="pt-BR" dirty="0" smtClean="0"/>
          </a:p>
          <a:p>
            <a:r>
              <a:rPr lang="pt-BR" dirty="0" smtClean="0"/>
              <a:t>Mudou “o filho dela” ou  “seu filho” para </a:t>
            </a:r>
            <a:r>
              <a:rPr lang="pt-BR" i="1" dirty="0" smtClean="0"/>
              <a:t>“um filho”! </a:t>
            </a:r>
            <a:r>
              <a:rPr lang="pt-BR" dirty="0" smtClean="0"/>
              <a:t>Um filho é um filho como os outros filhos de Maria e José! </a:t>
            </a:r>
          </a:p>
          <a:p>
            <a:endParaRPr lang="pt-BR" dirty="0" smtClean="0"/>
          </a:p>
          <a:p>
            <a:r>
              <a:rPr lang="pt-BR" dirty="0" smtClean="0"/>
              <a:t>Tirou “</a:t>
            </a:r>
            <a:r>
              <a:rPr lang="el-GR" i="1" dirty="0" smtClean="0">
                <a:effectLst>
                  <a:outerShdw blurRad="38100" dist="38100" dir="2700000" algn="tl">
                    <a:srgbClr val="000000">
                      <a:alpha val="43137"/>
                    </a:srgbClr>
                  </a:outerShdw>
                </a:effectLst>
              </a:rPr>
              <a:t>τον</a:t>
            </a:r>
            <a:r>
              <a:rPr lang="pt-BR" i="1" dirty="0" smtClean="0"/>
              <a:t> </a:t>
            </a:r>
            <a:r>
              <a:rPr lang="el-GR" i="1" dirty="0" smtClean="0"/>
              <a:t> </a:t>
            </a:r>
            <a:r>
              <a:rPr lang="el-GR" i="1" dirty="0" smtClean="0">
                <a:effectLst>
                  <a:outerShdw blurRad="38100" dist="38100" dir="2700000" algn="tl">
                    <a:srgbClr val="000000">
                      <a:alpha val="43137"/>
                    </a:srgbClr>
                  </a:outerShdw>
                </a:effectLst>
              </a:rPr>
              <a:t>πρωτοτοκον</a:t>
            </a:r>
            <a:r>
              <a:rPr lang="pt-BR" dirty="0" smtClean="0"/>
              <a:t>” - </a:t>
            </a:r>
            <a:r>
              <a:rPr lang="el-GR" dirty="0" smtClean="0"/>
              <a:t> </a:t>
            </a:r>
            <a:r>
              <a:rPr lang="pt-BR" dirty="0" smtClean="0"/>
              <a:t>“o primogênito”! Com isso escondem que Jesus foi o primeiro de vários filhos de Maria, favorecendo a doutrina da virgindade eterna de Maria. Faz referência  </a:t>
            </a:r>
            <a:r>
              <a:rPr lang="pt-BR" sz="2400" dirty="0" smtClean="0"/>
              <a:t>à epístola</a:t>
            </a:r>
            <a:r>
              <a:rPr lang="pt-BR" dirty="0" smtClean="0"/>
              <a:t> Aos Hebreus. </a:t>
            </a:r>
          </a:p>
          <a:p>
            <a:endParaRPr lang="pt-BR" i="1" dirty="0" smtClean="0"/>
          </a:p>
          <a:p>
            <a:pPr>
              <a:buNone/>
            </a:pPr>
            <a:endParaRPr lang="pt-BR" dirty="0"/>
          </a:p>
        </p:txBody>
      </p:sp>
      <p:sp>
        <p:nvSpPr>
          <p:cNvPr id="2" name="Título 1"/>
          <p:cNvSpPr>
            <a:spLocks noGrp="1"/>
          </p:cNvSpPr>
          <p:nvPr>
            <p:ph type="title"/>
          </p:nvPr>
        </p:nvSpPr>
        <p:spPr>
          <a:xfrm>
            <a:off x="428596" y="846964"/>
            <a:ext cx="8286808" cy="72464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pt-BR" dirty="0" smtClean="0"/>
              <a:t>O pior ainda está para vir!</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571480"/>
            <a:ext cx="8229600" cy="653210"/>
          </a:xfrm>
        </p:spPr>
        <p:txBody>
          <a:bodyPr>
            <a:noAutofit/>
          </a:bodyPr>
          <a:lstStyle/>
          <a:p>
            <a:r>
              <a:rPr lang="pt-BR" sz="3200" dirty="0" smtClean="0"/>
              <a:t>Argumentos a favor das traduções modernas</a:t>
            </a:r>
            <a:endParaRPr lang="pt-BR" sz="3200" dirty="0"/>
          </a:p>
        </p:txBody>
      </p:sp>
      <p:sp>
        <p:nvSpPr>
          <p:cNvPr id="3" name="Espaço Reservado para Conteúdo 2"/>
          <p:cNvSpPr>
            <a:spLocks noGrp="1"/>
          </p:cNvSpPr>
          <p:nvPr>
            <p:ph idx="1"/>
          </p:nvPr>
        </p:nvSpPr>
        <p:spPr>
          <a:xfrm>
            <a:off x="357158" y="1285860"/>
            <a:ext cx="8329642" cy="5072098"/>
          </a:xfrm>
          <a:effectLst>
            <a:innerShdw blurRad="63500" dist="50800" dir="13500000">
              <a:prstClr val="black">
                <a:alpha val="50000"/>
              </a:prstClr>
            </a:innerShdw>
          </a:effectLst>
        </p:spPr>
        <p:style>
          <a:lnRef idx="0">
            <a:scrgbClr r="0" g="0" b="0"/>
          </a:lnRef>
          <a:fillRef idx="1003">
            <a:schemeClr val="lt2"/>
          </a:fillRef>
          <a:effectRef idx="0">
            <a:scrgbClr r="0" g="0" b="0"/>
          </a:effectRef>
          <a:fontRef idx="major"/>
        </p:style>
        <p:txBody>
          <a:bodyPr>
            <a:normAutofit fontScale="92500" lnSpcReduction="10000"/>
          </a:bodyPr>
          <a:lstStyle/>
          <a:p>
            <a:r>
              <a:rPr lang="pt-BR" dirty="0" smtClean="0"/>
              <a:t>A língua é dinâmica, por isso precisamos adequar o texto com o tempo. (25 anos) – Bíblia Viva, NTLH, NVI, A Mensagem, Século 21, A Voz, etc.</a:t>
            </a:r>
          </a:p>
          <a:p>
            <a:r>
              <a:rPr lang="pt-BR" dirty="0" smtClean="0"/>
              <a:t>Para ser compreendida, a Bíblia precisa adequar-se à cultura local. (figueira-bananeira /cordeiro-galo. </a:t>
            </a:r>
            <a:r>
              <a:rPr lang="pt-BR" dirty="0" err="1" smtClean="0"/>
              <a:t>etc</a:t>
            </a:r>
            <a:r>
              <a:rPr lang="pt-BR" dirty="0" smtClean="0"/>
              <a:t>)</a:t>
            </a:r>
          </a:p>
          <a:p>
            <a:r>
              <a:rPr lang="pt-BR" dirty="0" smtClean="0"/>
              <a:t>A linguagem das Bíblias conservadoras (TR) é muito elevada, não sendo acessível às pessoas de menor escolaridade (8 anos de escola)</a:t>
            </a:r>
          </a:p>
          <a:p>
            <a:endParaRPr lang="pt-BR" dirty="0" smtClean="0"/>
          </a:p>
          <a:p>
            <a:r>
              <a:rPr lang="pt-BR" i="1" dirty="0" smtClean="0"/>
              <a:t>Será que as pessoas de baixa escolaridade que leram no passado suas Bíblias não puderam ser salvas porque não compreenderam o que estava escrito? A “clareza </a:t>
            </a:r>
            <a:r>
              <a:rPr lang="pt-BR" i="1" dirty="0" err="1" smtClean="0"/>
              <a:t>linguística</a:t>
            </a:r>
            <a:r>
              <a:rPr lang="pt-BR" i="1" dirty="0" smtClean="0"/>
              <a:t>” vai resolver o problema da cegueira espiritual?</a:t>
            </a: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581772"/>
          </a:xfrm>
        </p:spPr>
        <p:txBody>
          <a:bodyPr>
            <a:noAutofit/>
          </a:bodyPr>
          <a:lstStyle/>
          <a:p>
            <a:r>
              <a:rPr lang="pt-BR" sz="3200" dirty="0" smtClean="0"/>
              <a:t>Por que rejeitamos a Equivalência Dinâmica</a:t>
            </a:r>
            <a:endParaRPr lang="pt-BR" sz="3200" dirty="0"/>
          </a:p>
        </p:txBody>
      </p:sp>
      <p:sp>
        <p:nvSpPr>
          <p:cNvPr id="3" name="Espaço Reservado para Conteúdo 2"/>
          <p:cNvSpPr>
            <a:spLocks noGrp="1"/>
          </p:cNvSpPr>
          <p:nvPr>
            <p:ph idx="1"/>
          </p:nvPr>
        </p:nvSpPr>
        <p:spPr>
          <a:xfrm>
            <a:off x="457200" y="1428736"/>
            <a:ext cx="8229600" cy="5072098"/>
          </a:xfrm>
        </p:spPr>
        <p:style>
          <a:lnRef idx="1">
            <a:schemeClr val="accent2"/>
          </a:lnRef>
          <a:fillRef idx="2">
            <a:schemeClr val="accent2"/>
          </a:fillRef>
          <a:effectRef idx="1">
            <a:schemeClr val="accent2"/>
          </a:effectRef>
          <a:fontRef idx="minor">
            <a:schemeClr val="dk1"/>
          </a:fontRef>
        </p:style>
        <p:txBody>
          <a:bodyPr>
            <a:normAutofit/>
          </a:bodyPr>
          <a:lstStyle/>
          <a:p>
            <a:endParaRPr lang="pt-BR" dirty="0" smtClean="0"/>
          </a:p>
          <a:p>
            <a:r>
              <a:rPr lang="pt-BR" dirty="0" smtClean="0"/>
              <a:t>Porque foi criada por um falso mestre: Eugene </a:t>
            </a:r>
            <a:r>
              <a:rPr lang="pt-BR" dirty="0" err="1" smtClean="0"/>
              <a:t>Nida</a:t>
            </a:r>
            <a:r>
              <a:rPr lang="pt-BR" dirty="0" smtClean="0"/>
              <a:t> (1914-2011)</a:t>
            </a:r>
          </a:p>
          <a:p>
            <a:r>
              <a:rPr lang="pt-BR" dirty="0" smtClean="0"/>
              <a:t>Nega a verdadeira natureza da Escritura</a:t>
            </a:r>
          </a:p>
          <a:p>
            <a:pPr>
              <a:buFont typeface="Wingdings" pitchFamily="2" charset="2"/>
              <a:buChar char="ü"/>
            </a:pPr>
            <a:r>
              <a:rPr lang="pt-BR" dirty="0" smtClean="0"/>
              <a:t>A Bíblia é a revelação dos céus (</a:t>
            </a:r>
            <a:r>
              <a:rPr lang="pt-BR" dirty="0" err="1" smtClean="0"/>
              <a:t>Gl</a:t>
            </a:r>
            <a:r>
              <a:rPr lang="pt-BR" dirty="0" smtClean="0"/>
              <a:t>.1:11,12; 2Pe.2:21)</a:t>
            </a:r>
          </a:p>
          <a:p>
            <a:pPr>
              <a:buFont typeface="Wingdings" pitchFamily="2" charset="2"/>
              <a:buChar char="ü"/>
            </a:pPr>
            <a:r>
              <a:rPr lang="pt-BR" dirty="0" smtClean="0"/>
              <a:t>A Bíblia é verbalmente inspirada por Deus.</a:t>
            </a:r>
          </a:p>
          <a:p>
            <a:r>
              <a:rPr lang="pt-BR" dirty="0" smtClean="0"/>
              <a:t>Ignora a advertência de Deus de retirar ou acrescentar à Escritura</a:t>
            </a:r>
          </a:p>
          <a:p>
            <a:r>
              <a:rPr lang="pt-BR" dirty="0" smtClean="0"/>
              <a:t>Substitui pensamentos de Deus por pensamentos de homens (</a:t>
            </a:r>
            <a:r>
              <a:rPr lang="pt-BR" dirty="0" err="1" smtClean="0"/>
              <a:t>Wiclife</a:t>
            </a:r>
            <a:r>
              <a:rPr lang="pt-BR" dirty="0" smtClean="0"/>
              <a:t> </a:t>
            </a:r>
            <a:r>
              <a:rPr lang="pt-BR" dirty="0" err="1" smtClean="0"/>
              <a:t>Translation</a:t>
            </a:r>
            <a:r>
              <a:rPr lang="pt-BR" dirty="0" smtClean="0"/>
              <a:t>)</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
        <p:nvSpPr>
          <p:cNvPr id="5" name="Retângulo 4"/>
          <p:cNvSpPr/>
          <p:nvPr/>
        </p:nvSpPr>
        <p:spPr>
          <a:xfrm>
            <a:off x="7643834" y="0"/>
            <a:ext cx="1285836" cy="1862048"/>
          </a:xfrm>
          <a:prstGeom prst="rect">
            <a:avLst/>
          </a:prstGeom>
        </p:spPr>
        <p:txBody>
          <a:bodyPr wrap="square">
            <a:spAutoFit/>
          </a:bodyPr>
          <a:lstStyle/>
          <a:p>
            <a:r>
              <a:rPr lang="pt-BR" sz="11500" dirty="0" smtClean="0"/>
              <a:t>?</a:t>
            </a:r>
            <a:endParaRPr lang="pt-BR" sz="1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928670"/>
            <a:ext cx="8229600" cy="5786478"/>
          </a:xfrm>
        </p:spPr>
        <p:style>
          <a:lnRef idx="1">
            <a:schemeClr val="dk1"/>
          </a:lnRef>
          <a:fillRef idx="2">
            <a:schemeClr val="dk1"/>
          </a:fillRef>
          <a:effectRef idx="1">
            <a:schemeClr val="dk1"/>
          </a:effectRef>
          <a:fontRef idx="minor">
            <a:schemeClr val="dk1"/>
          </a:fontRef>
        </p:style>
        <p:txBody>
          <a:bodyPr/>
          <a:lstStyle/>
          <a:p>
            <a:endParaRPr lang="pt-BR" dirty="0" smtClean="0"/>
          </a:p>
          <a:p>
            <a:r>
              <a:rPr lang="pt-BR" sz="2800" dirty="0" smtClean="0"/>
              <a:t>Confunde cegueira espiritual com inabilidade </a:t>
            </a:r>
            <a:r>
              <a:rPr lang="pt-BR" sz="2800" dirty="0" err="1" smtClean="0"/>
              <a:t>linguística</a:t>
            </a:r>
            <a:endParaRPr lang="pt-BR" sz="2800" dirty="0" smtClean="0"/>
          </a:p>
          <a:p>
            <a:r>
              <a:rPr lang="pt-BR" sz="2800" dirty="0" smtClean="0"/>
              <a:t>Confunde tradução com ensino e evangelismo</a:t>
            </a:r>
          </a:p>
          <a:p>
            <a:r>
              <a:rPr lang="pt-BR" sz="2800" dirty="0" smtClean="0"/>
              <a:t>Rebaixa a Bíblia ao nível do povo em vez de elevar o povo ao nível da Bíblia</a:t>
            </a:r>
          </a:p>
          <a:p>
            <a:r>
              <a:rPr lang="pt-BR" sz="2800" dirty="0" smtClean="0"/>
              <a:t>Confunde inspiração com tradução. “O que Paulo escreveria se vivesse hoje?”</a:t>
            </a:r>
          </a:p>
          <a:p>
            <a:r>
              <a:rPr lang="pt-BR" sz="2800" dirty="0" smtClean="0"/>
              <a:t>Substitui palavras inspiradas por Deus (Ex. troca sangue por morte; justificação por aceitação, inferno por sepultura, </a:t>
            </a:r>
            <a:r>
              <a:rPr lang="pt-BR" sz="2800" dirty="0" err="1" smtClean="0"/>
              <a:t>etc</a:t>
            </a:r>
            <a:r>
              <a:rPr lang="pt-BR" sz="2800" dirty="0" smtClean="0"/>
              <a:t>). O próprio </a:t>
            </a:r>
            <a:r>
              <a:rPr lang="pt-BR" sz="2800" dirty="0" err="1" smtClean="0"/>
              <a:t>Nicodemus</a:t>
            </a:r>
            <a:r>
              <a:rPr lang="pt-BR" sz="2800" dirty="0" smtClean="0"/>
              <a:t> declara isso em um de seus vídeos.</a:t>
            </a:r>
          </a:p>
          <a:p>
            <a:pPr>
              <a:buNone/>
            </a:pPr>
            <a:endParaRPr lang="pt-BR" dirty="0" smtClean="0"/>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642918"/>
            <a:ext cx="8229600" cy="724648"/>
          </a:xfrm>
        </p:spPr>
        <p:txBody>
          <a:bodyPr>
            <a:normAutofit fontScale="90000"/>
          </a:bodyPr>
          <a:lstStyle/>
          <a:p>
            <a:r>
              <a:rPr lang="pt-BR" dirty="0" smtClean="0"/>
              <a:t>Bases para uma boa tradução</a:t>
            </a:r>
            <a:endParaRPr lang="pt-BR" dirty="0"/>
          </a:p>
        </p:txBody>
      </p:sp>
      <p:sp>
        <p:nvSpPr>
          <p:cNvPr id="3" name="Espaço Reservado para Conteúdo 2"/>
          <p:cNvSpPr>
            <a:spLocks noGrp="1"/>
          </p:cNvSpPr>
          <p:nvPr>
            <p:ph idx="1"/>
          </p:nvPr>
        </p:nvSpPr>
        <p:spPr>
          <a:xfrm>
            <a:off x="428596" y="1643050"/>
            <a:ext cx="8229600" cy="5000660"/>
          </a:xfrm>
        </p:spPr>
        <p:txBody>
          <a:bodyPr>
            <a:normAutofit fontScale="92500" lnSpcReduction="10000"/>
          </a:bodyPr>
          <a:lstStyle/>
          <a:p>
            <a:r>
              <a:rPr lang="pt-BR" sz="3000" dirty="0" smtClean="0"/>
              <a:t>1ª </a:t>
            </a:r>
            <a:r>
              <a:rPr lang="pt-BR" sz="3000" dirty="0" smtClean="0">
                <a:sym typeface="Wingdings" pitchFamily="2" charset="2"/>
              </a:rPr>
              <a:t> Escolher os textos certos (Grego e Hebraico)</a:t>
            </a:r>
          </a:p>
          <a:p>
            <a:pPr>
              <a:buNone/>
            </a:pPr>
            <a:endParaRPr lang="pt-BR" sz="3000" dirty="0" smtClean="0">
              <a:sym typeface="Wingdings" pitchFamily="2" charset="2"/>
            </a:endParaRPr>
          </a:p>
          <a:p>
            <a:pPr>
              <a:buNone/>
            </a:pPr>
            <a:r>
              <a:rPr lang="pt-BR" dirty="0" smtClean="0">
                <a:sym typeface="Wingdings" pitchFamily="2" charset="2"/>
              </a:rPr>
              <a:t>		 (     )  Texto </a:t>
            </a:r>
            <a:r>
              <a:rPr lang="pt-BR" dirty="0" err="1" smtClean="0">
                <a:sym typeface="Wingdings" pitchFamily="2" charset="2"/>
              </a:rPr>
              <a:t>Receptus</a:t>
            </a:r>
            <a:r>
              <a:rPr lang="pt-BR" dirty="0" smtClean="0">
                <a:sym typeface="Wingdings" pitchFamily="2" charset="2"/>
              </a:rPr>
              <a:t>  e Texto </a:t>
            </a:r>
            <a:r>
              <a:rPr lang="pt-BR" dirty="0" err="1" smtClean="0">
                <a:sym typeface="Wingdings" pitchFamily="2" charset="2"/>
              </a:rPr>
              <a:t>Massorético</a:t>
            </a:r>
            <a:endParaRPr lang="pt-BR" dirty="0" smtClean="0">
              <a:sym typeface="Wingdings" pitchFamily="2" charset="2"/>
            </a:endParaRPr>
          </a:p>
          <a:p>
            <a:pPr>
              <a:buNone/>
            </a:pPr>
            <a:r>
              <a:rPr lang="pt-BR" dirty="0" smtClean="0">
                <a:sym typeface="Wingdings" pitchFamily="2" charset="2"/>
              </a:rPr>
              <a:t>		 (     )  Texto Crítico e Septuaginta</a:t>
            </a:r>
          </a:p>
          <a:p>
            <a:pPr>
              <a:buNone/>
            </a:pPr>
            <a:endParaRPr lang="pt-BR" dirty="0" smtClean="0">
              <a:sym typeface="Wingdings" pitchFamily="2" charset="2"/>
            </a:endParaRPr>
          </a:p>
          <a:p>
            <a:r>
              <a:rPr lang="pt-BR" sz="3000" dirty="0" smtClean="0">
                <a:sym typeface="Wingdings" pitchFamily="2" charset="2"/>
              </a:rPr>
              <a:t>2ª Usar o método certo de tradução</a:t>
            </a:r>
          </a:p>
          <a:p>
            <a:pPr>
              <a:buNone/>
            </a:pPr>
            <a:endParaRPr lang="pt-BR" dirty="0" smtClean="0">
              <a:sym typeface="Wingdings" pitchFamily="2" charset="2"/>
            </a:endParaRPr>
          </a:p>
          <a:p>
            <a:pPr>
              <a:buNone/>
            </a:pPr>
            <a:r>
              <a:rPr lang="pt-BR" dirty="0" smtClean="0">
                <a:sym typeface="Wingdings" pitchFamily="2" charset="2"/>
              </a:rPr>
              <a:t>		 (     ) Literal</a:t>
            </a:r>
          </a:p>
          <a:p>
            <a:pPr>
              <a:buNone/>
            </a:pPr>
            <a:r>
              <a:rPr lang="pt-BR" dirty="0" smtClean="0">
                <a:sym typeface="Wingdings" pitchFamily="2" charset="2"/>
              </a:rPr>
              <a:t>		 (     ) Formal</a:t>
            </a:r>
          </a:p>
          <a:p>
            <a:pPr>
              <a:buNone/>
            </a:pPr>
            <a:r>
              <a:rPr lang="pt-BR" dirty="0" smtClean="0">
                <a:sym typeface="Wingdings" pitchFamily="2" charset="2"/>
              </a:rPr>
              <a:t>		 (     ) Equivalência dinâmica</a:t>
            </a:r>
          </a:p>
          <a:p>
            <a:pPr>
              <a:buNone/>
            </a:pPr>
            <a:r>
              <a:rPr lang="pt-BR" dirty="0" smtClean="0">
                <a:sym typeface="Wingdings" pitchFamily="2" charset="2"/>
              </a:rPr>
              <a:t>		 (     ) Paráfrase</a:t>
            </a:r>
            <a:endParaRPr lang="pt-BR" dirty="0"/>
          </a:p>
        </p:txBody>
      </p:sp>
      <p:sp>
        <p:nvSpPr>
          <p:cNvPr id="6" name="Rosto feliz 5"/>
          <p:cNvSpPr/>
          <p:nvPr/>
        </p:nvSpPr>
        <p:spPr>
          <a:xfrm>
            <a:off x="1571604" y="2500306"/>
            <a:ext cx="428628" cy="428628"/>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osto feliz 6"/>
          <p:cNvSpPr/>
          <p:nvPr/>
        </p:nvSpPr>
        <p:spPr>
          <a:xfrm>
            <a:off x="1571604" y="4643446"/>
            <a:ext cx="428628" cy="428628"/>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pic>
        <p:nvPicPr>
          <p:cNvPr id="8" name="Imagem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571480"/>
            <a:ext cx="8229600" cy="775542"/>
          </a:xfrm>
        </p:spPr>
        <p:txBody>
          <a:bodyPr>
            <a:normAutofit fontScale="90000"/>
          </a:bodyPr>
          <a:lstStyle/>
          <a:p>
            <a:r>
              <a:rPr lang="pt-BR" dirty="0" err="1" smtClean="0"/>
              <a:t>The</a:t>
            </a:r>
            <a:r>
              <a:rPr lang="pt-BR" dirty="0" smtClean="0"/>
              <a:t> </a:t>
            </a:r>
            <a:r>
              <a:rPr lang="pt-BR" dirty="0" err="1" smtClean="0"/>
              <a:t>Voice</a:t>
            </a:r>
            <a:r>
              <a:rPr lang="pt-BR" dirty="0" smtClean="0"/>
              <a:t> – A Voz (de quem?)</a:t>
            </a:r>
            <a:endParaRPr lang="pt-BR" dirty="0"/>
          </a:p>
        </p:txBody>
      </p:sp>
      <p:sp>
        <p:nvSpPr>
          <p:cNvPr id="3" name="Espaço Reservado para Conteúdo 2"/>
          <p:cNvSpPr>
            <a:spLocks noGrp="1"/>
          </p:cNvSpPr>
          <p:nvPr>
            <p:ph sz="half" idx="1"/>
          </p:nvPr>
        </p:nvSpPr>
        <p:spPr>
          <a:xfrm>
            <a:off x="357158" y="1500174"/>
            <a:ext cx="4186238" cy="500066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pt-BR" dirty="0" smtClean="0"/>
              <a:t>Em 1 Co.15:1 segundo o site da Bíblia </a:t>
            </a:r>
            <a:r>
              <a:rPr lang="pt-BR" dirty="0" err="1" smtClean="0"/>
              <a:t>The</a:t>
            </a:r>
            <a:r>
              <a:rPr lang="pt-BR" dirty="0" smtClean="0"/>
              <a:t> </a:t>
            </a:r>
            <a:r>
              <a:rPr lang="pt-BR" dirty="0" err="1" smtClean="0"/>
              <a:t>Voice</a:t>
            </a:r>
            <a:r>
              <a:rPr lang="pt-BR" dirty="0" smtClean="0"/>
              <a:t> diz: É improvável que Paulo pretendesse incluir os irmãos e excluir as irmãs. Portanto, preferimos interpretar “</a:t>
            </a:r>
            <a:r>
              <a:rPr lang="el-GR" dirty="0" smtClean="0"/>
              <a:t>αδελφοι</a:t>
            </a:r>
            <a:r>
              <a:rPr lang="pt-BR" dirty="0" smtClean="0"/>
              <a:t>-irmãos” como </a:t>
            </a:r>
            <a:r>
              <a:rPr lang="pt-BR" b="1" i="1" dirty="0" smtClean="0"/>
              <a:t>irmãos e irmãs</a:t>
            </a:r>
            <a:r>
              <a:rPr lang="pt-BR" dirty="0" smtClean="0"/>
              <a:t>.</a:t>
            </a:r>
          </a:p>
          <a:p>
            <a:endParaRPr lang="pt-BR" dirty="0" smtClean="0"/>
          </a:p>
          <a:p>
            <a:r>
              <a:rPr lang="pt-BR" dirty="0" smtClean="0"/>
              <a:t>Eles mudam de acordo com sua vontade. “Adúlteros e adulteras” em Tiago, eles mudaram para “infiéis! Aqui Deus é bem claro, como sempre: Homens e Mulheres!</a:t>
            </a:r>
            <a:endParaRPr lang="pt-BR" dirty="0"/>
          </a:p>
        </p:txBody>
      </p:sp>
      <p:pic>
        <p:nvPicPr>
          <p:cNvPr id="5" name="Espaço Reservado para Conteúdo 4" descr="the voice.jpg"/>
          <p:cNvPicPr>
            <a:picLocks noGrp="1" noChangeAspect="1"/>
          </p:cNvPicPr>
          <p:nvPr>
            <p:ph sz="half" idx="2"/>
          </p:nvPr>
        </p:nvPicPr>
        <p:blipFill>
          <a:blip r:embed="rId2"/>
          <a:stretch>
            <a:fillRect/>
          </a:stretch>
        </p:blipFill>
        <p:spPr>
          <a:xfrm rot="324103">
            <a:off x="4610249" y="1895614"/>
            <a:ext cx="4038600" cy="4038600"/>
          </a:xfrm>
        </p:spPr>
      </p:pic>
      <p:pic>
        <p:nvPicPr>
          <p:cNvPr id="6" name="Image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42976" y="428604"/>
            <a:ext cx="4257676" cy="867524"/>
          </a:xfrm>
        </p:spPr>
        <p:txBody>
          <a:bodyPr/>
          <a:lstStyle/>
          <a:p>
            <a:r>
              <a:rPr lang="pt-BR" dirty="0" err="1" smtClean="0"/>
              <a:t>Darrell</a:t>
            </a:r>
            <a:r>
              <a:rPr lang="pt-BR" dirty="0" smtClean="0"/>
              <a:t> Bock</a:t>
            </a:r>
            <a:endParaRPr lang="pt-BR" dirty="0"/>
          </a:p>
        </p:txBody>
      </p:sp>
      <p:sp>
        <p:nvSpPr>
          <p:cNvPr id="7" name="Espaço Reservado para Conteúdo 6"/>
          <p:cNvSpPr>
            <a:spLocks noGrp="1"/>
          </p:cNvSpPr>
          <p:nvPr>
            <p:ph sz="half" idx="1"/>
          </p:nvPr>
        </p:nvSpPr>
        <p:spPr>
          <a:xfrm>
            <a:off x="604838" y="1428736"/>
            <a:ext cx="4038600" cy="4929222"/>
          </a:xfrm>
        </p:spPr>
        <p:style>
          <a:lnRef idx="1">
            <a:schemeClr val="accent2"/>
          </a:lnRef>
          <a:fillRef idx="2">
            <a:schemeClr val="accent2"/>
          </a:fillRef>
          <a:effectRef idx="1">
            <a:schemeClr val="accent2"/>
          </a:effectRef>
          <a:fontRef idx="minor">
            <a:schemeClr val="dk1"/>
          </a:fontRef>
        </p:style>
        <p:txBody>
          <a:bodyPr>
            <a:normAutofit lnSpcReduction="10000"/>
          </a:bodyPr>
          <a:lstStyle/>
          <a:p>
            <a:endParaRPr lang="pt-BR" dirty="0" smtClean="0"/>
          </a:p>
          <a:p>
            <a:r>
              <a:rPr lang="pt-BR" sz="2800" dirty="0" smtClean="0"/>
              <a:t>Professor PhD</a:t>
            </a:r>
          </a:p>
          <a:p>
            <a:r>
              <a:rPr lang="pt-BR" sz="2800" dirty="0" smtClean="0"/>
              <a:t>Professor de Estudos do Novo Testamento</a:t>
            </a:r>
          </a:p>
          <a:p>
            <a:r>
              <a:rPr lang="pt-BR" sz="2800" dirty="0" smtClean="0"/>
              <a:t>Seminário Teológico de Dallas.</a:t>
            </a:r>
          </a:p>
          <a:p>
            <a:r>
              <a:rPr lang="pt-BR" sz="2800" dirty="0" smtClean="0"/>
              <a:t>Participou do projeto “</a:t>
            </a:r>
            <a:r>
              <a:rPr lang="pt-BR" sz="2800" dirty="0" err="1" smtClean="0"/>
              <a:t>The</a:t>
            </a:r>
            <a:r>
              <a:rPr lang="pt-BR" sz="2800" dirty="0" smtClean="0"/>
              <a:t> </a:t>
            </a:r>
            <a:r>
              <a:rPr lang="pt-BR" sz="2800" dirty="0" err="1" smtClean="0"/>
              <a:t>Voice</a:t>
            </a:r>
            <a:r>
              <a:rPr lang="pt-BR" sz="2800" dirty="0" smtClean="0"/>
              <a:t>” – “A Voz”</a:t>
            </a:r>
          </a:p>
          <a:p>
            <a:r>
              <a:rPr lang="pt-BR" sz="2800" dirty="0" smtClean="0"/>
              <a:t>Segundo o próprio Bock é uma </a:t>
            </a:r>
            <a:r>
              <a:rPr lang="pt-BR" sz="2800" b="1" i="1" dirty="0" smtClean="0"/>
              <a:t>paráfrase explicativa</a:t>
            </a:r>
            <a:endParaRPr lang="pt-BR" sz="2800" b="1" dirty="0"/>
          </a:p>
        </p:txBody>
      </p:sp>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pic>
        <p:nvPicPr>
          <p:cNvPr id="1026" name="Picture 2" descr="F:\the vvvoice\Hear the Voice2_files\darrell_bock.jpg"/>
          <p:cNvPicPr>
            <a:picLocks noChangeAspect="1" noChangeArrowheads="1"/>
          </p:cNvPicPr>
          <p:nvPr/>
        </p:nvPicPr>
        <p:blipFill>
          <a:blip r:embed="rId4"/>
          <a:srcRect/>
          <a:stretch>
            <a:fillRect/>
          </a:stretch>
        </p:blipFill>
        <p:spPr bwMode="auto">
          <a:xfrm>
            <a:off x="7143768" y="928670"/>
            <a:ext cx="1541366" cy="1818812"/>
          </a:xfrm>
          <a:prstGeom prst="rect">
            <a:avLst/>
          </a:prstGeom>
          <a:noFill/>
        </p:spPr>
      </p:pic>
      <p:pic>
        <p:nvPicPr>
          <p:cNvPr id="10" name="DARRELL BOCK PELA PRIMEIRA VEZ NO BRASIL - DDT News #2.mp4">
            <a:hlinkClick r:id="" action="ppaction://media"/>
          </p:cNvPr>
          <p:cNvPicPr>
            <a:picLocks noGrp="1" noRot="1" noChangeAspect="1"/>
          </p:cNvPicPr>
          <p:nvPr>
            <p:ph sz="half" idx="2"/>
            <a:videoFile r:link="rId1"/>
          </p:nvPr>
        </p:nvPicPr>
        <p:blipFill>
          <a:blip r:embed="rId5"/>
          <a:stretch>
            <a:fillRect/>
          </a:stretch>
        </p:blipFill>
        <p:spPr>
          <a:xfrm>
            <a:off x="5143500" y="2994025"/>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642918"/>
            <a:ext cx="8229600" cy="857256"/>
          </a:xfrm>
        </p:spPr>
        <p:txBody>
          <a:bodyPr>
            <a:noAutofit/>
          </a:bodyPr>
          <a:lstStyle/>
          <a:p>
            <a:pPr algn="ctr"/>
            <a:r>
              <a:rPr lang="pt-BR" sz="2800" dirty="0" smtClean="0"/>
              <a:t>CADA VERSÃO SE DIGNA SER A MELHOR E </a:t>
            </a:r>
            <a:br>
              <a:rPr lang="pt-BR" sz="2800" dirty="0" smtClean="0"/>
            </a:br>
            <a:r>
              <a:rPr lang="pt-BR" sz="2800" dirty="0" smtClean="0"/>
              <a:t>MAIS CLARA APRESENTAÇÃO DA BÍBLIA.</a:t>
            </a:r>
            <a:endParaRPr lang="pt-BR" sz="2800" dirty="0"/>
          </a:p>
        </p:txBody>
      </p:sp>
      <p:sp>
        <p:nvSpPr>
          <p:cNvPr id="3" name="Espaço Reservado para Conteúdo 2"/>
          <p:cNvSpPr>
            <a:spLocks noGrp="1"/>
          </p:cNvSpPr>
          <p:nvPr>
            <p:ph idx="1"/>
          </p:nvPr>
        </p:nvSpPr>
        <p:spPr>
          <a:xfrm>
            <a:off x="142844" y="1643050"/>
            <a:ext cx="8786874" cy="4929222"/>
          </a:xfrm>
        </p:spPr>
        <p:style>
          <a:lnRef idx="1">
            <a:schemeClr val="accent2"/>
          </a:lnRef>
          <a:fillRef idx="2">
            <a:schemeClr val="accent2"/>
          </a:fillRef>
          <a:effectRef idx="1">
            <a:schemeClr val="accent2"/>
          </a:effectRef>
          <a:fontRef idx="minor">
            <a:schemeClr val="dk1"/>
          </a:fontRef>
        </p:style>
        <p:txBody>
          <a:bodyPr/>
          <a:lstStyle/>
          <a:p>
            <a:endParaRPr lang="pt-BR" dirty="0" smtClean="0"/>
          </a:p>
          <a:p>
            <a:r>
              <a:rPr lang="pt-BR" sz="2800" dirty="0" smtClean="0"/>
              <a:t>A Voz é uma tradução baseada na equivalência “contextual”.</a:t>
            </a:r>
          </a:p>
          <a:p>
            <a:r>
              <a:rPr lang="pt-BR" sz="2800" dirty="0" smtClean="0"/>
              <a:t>A Voz é uma Bíblia que vai fazer o leitor atual </a:t>
            </a:r>
          </a:p>
          <a:p>
            <a:pPr>
              <a:buNone/>
            </a:pPr>
            <a:r>
              <a:rPr lang="pt-BR" sz="2800" b="1" i="1" dirty="0" smtClean="0"/>
              <a:t>	se encontrar mais claramente </a:t>
            </a:r>
            <a:r>
              <a:rPr lang="pt-BR" sz="2800" dirty="0" smtClean="0"/>
              <a:t>com a Voz de Deus assim como os leitores originais. Quase tão claro como quando Ele primeiro revelou Sua Fé. (site)</a:t>
            </a:r>
          </a:p>
          <a:p>
            <a:r>
              <a:rPr lang="pt-BR" sz="2800" dirty="0" smtClean="0"/>
              <a:t>Trazer para uma tradução Músicos, Escritores Modernos, Poetas, além dos tradutores (processo colaborativo).</a:t>
            </a:r>
            <a:endParaRPr lang="pt-BR" sz="28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Bíblia do THALLES</a:t>
            </a:r>
            <a:endParaRPr lang="pt-BR" dirty="0"/>
          </a:p>
        </p:txBody>
      </p:sp>
      <p:pic>
        <p:nvPicPr>
          <p:cNvPr id="4" name="Polêmica Bíblia do Thalles Roberto.mp4">
            <a:hlinkClick r:id="" action="ppaction://media"/>
          </p:cNvPr>
          <p:cNvPicPr>
            <a:picLocks noGrp="1" noRot="1" noChangeAspect="1"/>
          </p:cNvPicPr>
          <p:nvPr>
            <p:ph idx="1"/>
            <a:videoFile r:link="rId1"/>
          </p:nvPr>
        </p:nvPicPr>
        <p:blipFill>
          <a:blip r:embed="rId3"/>
          <a:stretch>
            <a:fillRect/>
          </a:stretch>
        </p:blipFill>
        <p:spPr>
          <a:xfrm>
            <a:off x="3048000" y="2986088"/>
            <a:ext cx="3048000" cy="2286000"/>
          </a:xfrm>
          <a:prstGeom prst="rect">
            <a:avLst/>
          </a:prstGeom>
        </p:spPr>
      </p:pic>
      <p:pic>
        <p:nvPicPr>
          <p:cNvPr id="5" name="Image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928670"/>
            <a:ext cx="8358246" cy="489790"/>
          </a:xfrm>
        </p:spPr>
        <p:style>
          <a:lnRef idx="1">
            <a:schemeClr val="dk1"/>
          </a:lnRef>
          <a:fillRef idx="2">
            <a:schemeClr val="dk1"/>
          </a:fillRef>
          <a:effectRef idx="1">
            <a:schemeClr val="dk1"/>
          </a:effectRef>
          <a:fontRef idx="minor">
            <a:schemeClr val="dk1"/>
          </a:fontRef>
        </p:style>
        <p:txBody>
          <a:bodyPr>
            <a:noAutofit/>
          </a:bodyPr>
          <a:lstStyle/>
          <a:p>
            <a:pPr algn="ctr"/>
            <a:r>
              <a:rPr lang="pt-BR" sz="3200" dirty="0" smtClean="0"/>
              <a:t>5ª RAZÃO</a:t>
            </a:r>
            <a:endParaRPr lang="pt-BR" sz="3200" dirty="0"/>
          </a:p>
        </p:txBody>
      </p:sp>
      <p:sp>
        <p:nvSpPr>
          <p:cNvPr id="3" name="Espaço Reservado para Conteúdo 2"/>
          <p:cNvSpPr>
            <a:spLocks noGrp="1"/>
          </p:cNvSpPr>
          <p:nvPr>
            <p:ph idx="1"/>
          </p:nvPr>
        </p:nvSpPr>
        <p:spPr>
          <a:xfrm>
            <a:off x="428596" y="1428736"/>
            <a:ext cx="8358246" cy="5214974"/>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pt-BR" dirty="0" smtClean="0"/>
              <a:t>  </a:t>
            </a:r>
            <a:r>
              <a:rPr lang="pt-BR" sz="3000" dirty="0" smtClean="0"/>
              <a:t>A Almeida Corrigida Fiel não faz usos de colchetes [...] para colocar o texto bíblico como duvidoso ou inexistente. Obs</a:t>
            </a:r>
            <a:r>
              <a:rPr lang="pt-BR" sz="3000" i="1" dirty="0" smtClean="0"/>
              <a:t>. Na nota de rodapé da bíblia A Mensagem em Cl.1:14 lê-se: “Alguns manuscritos </a:t>
            </a:r>
            <a:r>
              <a:rPr lang="pt-BR" sz="3000" b="1" i="1" dirty="0" smtClean="0"/>
              <a:t>acrescentam</a:t>
            </a:r>
            <a:r>
              <a:rPr lang="pt-BR" sz="3000" i="1" dirty="0" smtClean="0"/>
              <a:t> –pelo seu sangue!”</a:t>
            </a:r>
            <a:endParaRPr lang="pt-BR" i="1" dirty="0" smtClean="0"/>
          </a:p>
          <a:p>
            <a:endParaRPr lang="pt-BR" i="1" dirty="0" smtClean="0"/>
          </a:p>
          <a:p>
            <a:r>
              <a:rPr lang="pt-BR" dirty="0" smtClean="0"/>
              <a:t>A ACF </a:t>
            </a:r>
            <a:r>
              <a:rPr lang="pt-BR" b="1" dirty="0" smtClean="0"/>
              <a:t>não</a:t>
            </a:r>
            <a:r>
              <a:rPr lang="pt-BR" dirty="0" smtClean="0"/>
              <a:t> adota o critério  usado pelo método eclético (UBS)</a:t>
            </a:r>
          </a:p>
          <a:p>
            <a:pPr>
              <a:buFont typeface="Wingdings" pitchFamily="2" charset="2"/>
              <a:buChar char="q"/>
            </a:pPr>
            <a:r>
              <a:rPr lang="pt-BR" dirty="0" smtClean="0"/>
              <a:t>[A] – Indica que o texto é certo.</a:t>
            </a:r>
          </a:p>
          <a:p>
            <a:pPr>
              <a:buFont typeface="Wingdings" pitchFamily="2" charset="2"/>
              <a:buChar char="q"/>
            </a:pPr>
            <a:r>
              <a:rPr lang="pt-BR" dirty="0" smtClean="0"/>
              <a:t>[B] – Indica que o texto é quase certo.</a:t>
            </a:r>
          </a:p>
          <a:p>
            <a:pPr>
              <a:buFont typeface="Wingdings" pitchFamily="2" charset="2"/>
              <a:buChar char="q"/>
            </a:pPr>
            <a:r>
              <a:rPr lang="pt-BR" dirty="0" smtClean="0"/>
              <a:t>[C] – Indica que o Comitê teve alguma dificuldade para decidir que variante colocava no texto.</a:t>
            </a:r>
          </a:p>
          <a:p>
            <a:pPr>
              <a:buFont typeface="Wingdings" pitchFamily="2" charset="2"/>
              <a:buChar char="q"/>
            </a:pPr>
            <a:r>
              <a:rPr lang="pt-BR" dirty="0" smtClean="0"/>
              <a:t>[D] – Indique que o Comitê teve grandes dificuldades para chegar  a uma decisão. Aparece somente “raras vezes”.</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428604"/>
            <a:ext cx="8229600" cy="1143000"/>
          </a:xfrm>
        </p:spPr>
        <p:txBody>
          <a:bodyPr/>
          <a:lstStyle/>
          <a:p>
            <a:r>
              <a:rPr lang="pt-BR" dirty="0" smtClean="0"/>
              <a:t>Que garantia nós temos?</a:t>
            </a:r>
            <a:endParaRPr lang="pt-BR" dirty="0"/>
          </a:p>
        </p:txBody>
      </p:sp>
      <p:sp>
        <p:nvSpPr>
          <p:cNvPr id="3" name="Espaço Reservado para Conteúdo 2"/>
          <p:cNvSpPr>
            <a:spLocks noGrp="1"/>
          </p:cNvSpPr>
          <p:nvPr>
            <p:ph idx="1"/>
          </p:nvPr>
        </p:nvSpPr>
        <p:spPr>
          <a:xfrm>
            <a:off x="357158" y="1857364"/>
            <a:ext cx="8501122" cy="4708230"/>
          </a:xfrm>
        </p:spPr>
        <p:style>
          <a:lnRef idx="1">
            <a:schemeClr val="dk1"/>
          </a:lnRef>
          <a:fillRef idx="2">
            <a:schemeClr val="dk1"/>
          </a:fillRef>
          <a:effectRef idx="1">
            <a:schemeClr val="dk1"/>
          </a:effectRef>
          <a:fontRef idx="minor">
            <a:schemeClr val="dk1"/>
          </a:fontRef>
        </p:style>
        <p:txBody>
          <a:bodyPr>
            <a:normAutofit lnSpcReduction="10000"/>
          </a:bodyPr>
          <a:lstStyle/>
          <a:p>
            <a:r>
              <a:rPr lang="pt-BR" dirty="0" smtClean="0"/>
              <a:t>Será verdade que não podemos ter certeza de que a Bíblia é a Palavra de Deus?</a:t>
            </a:r>
          </a:p>
          <a:p>
            <a:r>
              <a:rPr lang="pt-BR" dirty="0" smtClean="0"/>
              <a:t>Será verdade que os copistas do </a:t>
            </a:r>
            <a:r>
              <a:rPr lang="pt-BR" dirty="0" err="1" smtClean="0"/>
              <a:t>N.T.</a:t>
            </a:r>
            <a:r>
              <a:rPr lang="pt-BR" dirty="0" smtClean="0"/>
              <a:t> eram descuidados ou irresponsáveis em extremo?</a:t>
            </a:r>
          </a:p>
          <a:p>
            <a:r>
              <a:rPr lang="pt-BR" dirty="0" smtClean="0"/>
              <a:t>A crítica textual moderna difundiu essas </a:t>
            </a:r>
            <a:r>
              <a:rPr lang="pt-BR" dirty="0" err="1" smtClean="0"/>
              <a:t>ideias</a:t>
            </a:r>
            <a:r>
              <a:rPr lang="pt-BR" dirty="0" smtClean="0"/>
              <a:t> no seio da igreja fazendo com que os seminários e igrejas ensinassem essas mentiras diabólicas. </a:t>
            </a:r>
          </a:p>
          <a:p>
            <a:r>
              <a:rPr lang="pt-BR" dirty="0" smtClean="0"/>
              <a:t>Pastores conservadores, “fundamentalistas” abraçaram o erro e não estão dispostos a deixá-lo. (IBR- IB – IF - IP)</a:t>
            </a:r>
          </a:p>
          <a:p>
            <a:r>
              <a:rPr lang="pt-BR" dirty="0" smtClean="0"/>
              <a:t>DEUS prometeu que a Sua Palavra permanecerá para sempre. </a:t>
            </a:r>
            <a:r>
              <a:rPr lang="pt-BR" sz="3200" dirty="0" err="1" smtClean="0">
                <a:solidFill>
                  <a:srgbClr val="FF0000"/>
                </a:solidFill>
                <a:effectLst>
                  <a:outerShdw blurRad="38100" dist="38100" dir="2700000" algn="tl">
                    <a:srgbClr val="000000">
                      <a:alpha val="43137"/>
                    </a:srgbClr>
                  </a:outerShdw>
                </a:effectLst>
              </a:rPr>
              <a:t>Lc</a:t>
            </a:r>
            <a:r>
              <a:rPr lang="pt-BR" sz="3200" dirty="0" smtClean="0">
                <a:solidFill>
                  <a:srgbClr val="FF0000"/>
                </a:solidFill>
                <a:effectLst>
                  <a:outerShdw blurRad="38100" dist="38100" dir="2700000" algn="tl">
                    <a:srgbClr val="000000">
                      <a:alpha val="43137"/>
                    </a:srgbClr>
                  </a:outerShdw>
                </a:effectLst>
              </a:rPr>
              <a:t>.16:17</a:t>
            </a:r>
            <a:endParaRPr lang="pt-BR" dirty="0">
              <a:solidFill>
                <a:srgbClr val="FF0000"/>
              </a:solidFill>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28604"/>
            <a:ext cx="8229600" cy="785818"/>
          </a:xfrm>
        </p:spPr>
        <p:txBody>
          <a:bodyPr>
            <a:normAutofit fontScale="90000"/>
          </a:bodyPr>
          <a:lstStyle/>
          <a:p>
            <a:r>
              <a:rPr lang="pt-BR" dirty="0" smtClean="0"/>
              <a:t>Modernos textos em Grego</a:t>
            </a:r>
            <a:endParaRPr lang="pt-BR" dirty="0"/>
          </a:p>
        </p:txBody>
      </p:sp>
      <p:sp>
        <p:nvSpPr>
          <p:cNvPr id="3" name="Espaço Reservado para Conteúdo 2"/>
          <p:cNvSpPr>
            <a:spLocks noGrp="1"/>
          </p:cNvSpPr>
          <p:nvPr>
            <p:ph idx="1"/>
          </p:nvPr>
        </p:nvSpPr>
        <p:spPr>
          <a:xfrm>
            <a:off x="500034" y="1285860"/>
            <a:ext cx="8229600" cy="5286412"/>
          </a:xfrm>
        </p:spPr>
        <p:style>
          <a:lnRef idx="1">
            <a:schemeClr val="accent2"/>
          </a:lnRef>
          <a:fillRef idx="2">
            <a:schemeClr val="accent2"/>
          </a:fillRef>
          <a:effectRef idx="1">
            <a:schemeClr val="accent2"/>
          </a:effectRef>
          <a:fontRef idx="minor">
            <a:schemeClr val="dk1"/>
          </a:fontRef>
        </p:style>
        <p:txBody>
          <a:bodyPr>
            <a:normAutofit/>
          </a:bodyPr>
          <a:lstStyle/>
          <a:p>
            <a:pPr>
              <a:buFont typeface="Wingdings" pitchFamily="2" charset="2"/>
              <a:buChar char="v"/>
            </a:pPr>
            <a:r>
              <a:rPr lang="pt-BR" b="1" dirty="0" smtClean="0"/>
              <a:t> </a:t>
            </a:r>
            <a:r>
              <a:rPr lang="pt-BR" b="1" dirty="0" err="1" smtClean="0"/>
              <a:t>Nestlé-Aland</a:t>
            </a:r>
            <a:endParaRPr lang="pt-BR" b="1" dirty="0" smtClean="0"/>
          </a:p>
          <a:p>
            <a:pPr>
              <a:buNone/>
            </a:pPr>
            <a:r>
              <a:rPr lang="pt-BR" dirty="0" smtClean="0"/>
              <a:t>	Em 1904 foi publicado pela </a:t>
            </a:r>
            <a:r>
              <a:rPr lang="pt-BR" dirty="0" err="1" smtClean="0"/>
              <a:t>British</a:t>
            </a:r>
            <a:r>
              <a:rPr lang="pt-BR" dirty="0" smtClean="0"/>
              <a:t> </a:t>
            </a:r>
            <a:r>
              <a:rPr lang="pt-BR" dirty="0" err="1" smtClean="0"/>
              <a:t>and</a:t>
            </a:r>
            <a:r>
              <a:rPr lang="pt-BR" dirty="0" smtClean="0"/>
              <a:t> </a:t>
            </a:r>
            <a:r>
              <a:rPr lang="pt-BR" dirty="0" err="1" smtClean="0"/>
              <a:t>Foreign</a:t>
            </a:r>
            <a:r>
              <a:rPr lang="pt-BR" dirty="0" smtClean="0"/>
              <a:t> </a:t>
            </a:r>
            <a:r>
              <a:rPr lang="pt-BR" dirty="0" err="1" smtClean="0"/>
              <a:t>Bible</a:t>
            </a:r>
            <a:r>
              <a:rPr lang="pt-BR" dirty="0" smtClean="0"/>
              <a:t> </a:t>
            </a:r>
            <a:r>
              <a:rPr lang="pt-BR" dirty="0" err="1" smtClean="0"/>
              <a:t>Society</a:t>
            </a:r>
            <a:r>
              <a:rPr lang="pt-BR" dirty="0" smtClean="0"/>
              <a:t>. Posteriormente adicionaram Kurt </a:t>
            </a:r>
            <a:r>
              <a:rPr lang="pt-BR" dirty="0" err="1" smtClean="0"/>
              <a:t>Aland</a:t>
            </a:r>
            <a:r>
              <a:rPr lang="pt-BR" dirty="0" smtClean="0"/>
              <a:t> como co-editor. Esse texto é baseado no </a:t>
            </a:r>
            <a:r>
              <a:rPr lang="pt-BR" dirty="0" err="1" smtClean="0"/>
              <a:t>W&amp;H</a:t>
            </a:r>
            <a:r>
              <a:rPr lang="pt-BR" dirty="0" smtClean="0"/>
              <a:t> e já foi editado (mudado) 26 vezes. </a:t>
            </a:r>
          </a:p>
          <a:p>
            <a:pPr>
              <a:buFont typeface="Wingdings" pitchFamily="2" charset="2"/>
              <a:buChar char="v"/>
            </a:pPr>
            <a:endParaRPr lang="pt-BR" dirty="0" smtClean="0"/>
          </a:p>
          <a:p>
            <a:pPr>
              <a:buFont typeface="Wingdings" pitchFamily="2" charset="2"/>
              <a:buChar char="v"/>
            </a:pPr>
            <a:r>
              <a:rPr lang="pt-BR" b="1" dirty="0" smtClean="0"/>
              <a:t>UBS (Sociedades Bíblicas Unidas)</a:t>
            </a:r>
          </a:p>
          <a:p>
            <a:pPr>
              <a:buNone/>
            </a:pPr>
            <a:r>
              <a:rPr lang="pt-BR" dirty="0" smtClean="0"/>
              <a:t>	Editado por vários outros descrentes. </a:t>
            </a:r>
            <a:r>
              <a:rPr lang="pt-BR" dirty="0" err="1" smtClean="0"/>
              <a:t>Aland</a:t>
            </a:r>
            <a:r>
              <a:rPr lang="pt-BR" dirty="0" smtClean="0"/>
              <a:t>, </a:t>
            </a:r>
            <a:r>
              <a:rPr lang="pt-BR" dirty="0" err="1" smtClean="0"/>
              <a:t>Mathew</a:t>
            </a:r>
            <a:r>
              <a:rPr lang="pt-BR" dirty="0" smtClean="0"/>
              <a:t> Black, Carlo Martini, Bruce </a:t>
            </a:r>
            <a:r>
              <a:rPr lang="pt-BR" dirty="0" err="1" smtClean="0"/>
              <a:t>Metzger</a:t>
            </a:r>
            <a:r>
              <a:rPr lang="pt-BR" dirty="0" smtClean="0"/>
              <a:t>, Allen </a:t>
            </a:r>
            <a:r>
              <a:rPr lang="pt-BR" dirty="0" err="1" smtClean="0"/>
              <a:t>Wikgren</a:t>
            </a:r>
            <a:r>
              <a:rPr lang="pt-BR" dirty="0" smtClean="0"/>
              <a:t> e Eugene </a:t>
            </a:r>
            <a:r>
              <a:rPr lang="pt-BR" dirty="0" err="1" smtClean="0"/>
              <a:t>Nida</a:t>
            </a:r>
            <a:r>
              <a:rPr lang="pt-BR" dirty="0" smtClean="0"/>
              <a:t>. Somente no NT há mias de 8.000 diferenças entre o TR e o TC.</a:t>
            </a:r>
          </a:p>
          <a:p>
            <a:pPr>
              <a:buNone/>
            </a:pP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71472" y="642918"/>
            <a:ext cx="8229600" cy="642942"/>
          </a:xfrm>
        </p:spPr>
        <p:txBody>
          <a:bodyPr>
            <a:normAutofit fontScale="90000"/>
          </a:bodyPr>
          <a:lstStyle/>
          <a:p>
            <a:r>
              <a:rPr lang="pt-BR" dirty="0" smtClean="0"/>
              <a:t>Perigo nos seminários evangélicos</a:t>
            </a:r>
            <a:endParaRPr lang="pt-BR" dirty="0"/>
          </a:p>
        </p:txBody>
      </p:sp>
      <p:sp>
        <p:nvSpPr>
          <p:cNvPr id="5" name="Espaço Reservado para Texto 4"/>
          <p:cNvSpPr>
            <a:spLocks noGrp="1"/>
          </p:cNvSpPr>
          <p:nvPr>
            <p:ph type="body" idx="1"/>
          </p:nvPr>
        </p:nvSpPr>
        <p:spPr>
          <a:xfrm>
            <a:off x="3929058" y="1500174"/>
            <a:ext cx="4040188" cy="659352"/>
          </a:xfrm>
        </p:spPr>
        <p:style>
          <a:lnRef idx="1">
            <a:schemeClr val="accent2"/>
          </a:lnRef>
          <a:fillRef idx="2">
            <a:schemeClr val="accent2"/>
          </a:fillRef>
          <a:effectRef idx="1">
            <a:schemeClr val="accent2"/>
          </a:effectRef>
          <a:fontRef idx="minor">
            <a:schemeClr val="dk1"/>
          </a:fontRef>
        </p:style>
        <p:txBody>
          <a:bodyPr/>
          <a:lstStyle/>
          <a:p>
            <a:pPr algn="ctr"/>
            <a:r>
              <a:rPr lang="pt-BR" dirty="0" smtClean="0"/>
              <a:t>De acordo com o texto Majoritário?</a:t>
            </a:r>
            <a:endParaRPr lang="pt-BR" dirty="0"/>
          </a:p>
        </p:txBody>
      </p:sp>
      <p:sp>
        <p:nvSpPr>
          <p:cNvPr id="7" name="Espaço Reservado para Texto 6"/>
          <p:cNvSpPr>
            <a:spLocks noGrp="1"/>
          </p:cNvSpPr>
          <p:nvPr>
            <p:ph type="body" sz="half" idx="3"/>
          </p:nvPr>
        </p:nvSpPr>
        <p:spPr>
          <a:xfrm>
            <a:off x="4357686" y="2786058"/>
            <a:ext cx="4041775" cy="654843"/>
          </a:xfrm>
        </p:spPr>
        <p:txBody>
          <a:bodyPr>
            <a:normAutofit fontScale="92500"/>
          </a:bodyPr>
          <a:lstStyle/>
          <a:p>
            <a:r>
              <a:rPr lang="pt-BR" dirty="0" smtClean="0"/>
              <a:t>“retiraram “pelo seu sangue”</a:t>
            </a:r>
            <a:endParaRPr lang="pt-BR" dirty="0"/>
          </a:p>
        </p:txBody>
      </p:sp>
      <p:pic>
        <p:nvPicPr>
          <p:cNvPr id="3074" name="Picture 2"/>
          <p:cNvPicPr>
            <a:picLocks noGrp="1" noChangeAspect="1" noChangeArrowheads="1"/>
          </p:cNvPicPr>
          <p:nvPr>
            <p:ph sz="quarter" idx="2"/>
          </p:nvPr>
        </p:nvPicPr>
        <p:blipFill>
          <a:blip r:embed="rId2"/>
          <a:srcRect/>
          <a:stretch>
            <a:fillRect/>
          </a:stretch>
        </p:blipFill>
        <p:spPr bwMode="auto">
          <a:xfrm>
            <a:off x="3387013" y="3429000"/>
            <a:ext cx="5555193" cy="1785950"/>
          </a:xfrm>
          <a:prstGeom prst="rect">
            <a:avLst/>
          </a:prstGeom>
          <a:noFill/>
          <a:ln w="9525">
            <a:noFill/>
            <a:miter lim="800000"/>
            <a:headEnd/>
            <a:tailEnd/>
          </a:ln>
          <a:effectLst/>
        </p:spPr>
      </p:pic>
      <p:sp>
        <p:nvSpPr>
          <p:cNvPr id="8" name="Espaço Reservado para Conteúdo 7"/>
          <p:cNvSpPr>
            <a:spLocks noGrp="1"/>
          </p:cNvSpPr>
          <p:nvPr>
            <p:ph sz="quarter" idx="4"/>
          </p:nvPr>
        </p:nvSpPr>
        <p:spPr/>
        <p:txBody>
          <a:bodyPr/>
          <a:lstStyle/>
          <a:p>
            <a:endParaRPr lang="pt-BR" dirty="0"/>
          </a:p>
        </p:txBody>
      </p:sp>
      <p:pic>
        <p:nvPicPr>
          <p:cNvPr id="3075" name="Picture 3"/>
          <p:cNvPicPr>
            <a:picLocks noChangeAspect="1" noChangeArrowheads="1"/>
          </p:cNvPicPr>
          <p:nvPr/>
        </p:nvPicPr>
        <p:blipFill>
          <a:blip r:embed="rId3" cstate="print"/>
          <a:srcRect/>
          <a:stretch>
            <a:fillRect/>
          </a:stretch>
        </p:blipFill>
        <p:spPr bwMode="auto">
          <a:xfrm>
            <a:off x="214282" y="1285860"/>
            <a:ext cx="3000396" cy="434009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l="2162" t="22535" r="11892" b="47887"/>
          <a:stretch>
            <a:fillRect/>
          </a:stretch>
        </p:blipFill>
        <p:spPr bwMode="auto">
          <a:xfrm>
            <a:off x="0" y="5786454"/>
            <a:ext cx="9144000" cy="1071546"/>
          </a:xfrm>
          <a:prstGeom prst="rect">
            <a:avLst/>
          </a:prstGeom>
          <a:noFill/>
          <a:ln w="9525">
            <a:noFill/>
            <a:miter lim="800000"/>
            <a:headEnd/>
            <a:tailEnd/>
          </a:ln>
          <a:effectLst/>
        </p:spPr>
      </p:pic>
      <p:pic>
        <p:nvPicPr>
          <p:cNvPr id="9" name="Imagem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857232"/>
            <a:ext cx="8229600" cy="79608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pt-BR" dirty="0" smtClean="0"/>
              <a:t>Editores do moderno texto</a:t>
            </a:r>
            <a:endParaRPr lang="pt-BR" dirty="0"/>
          </a:p>
        </p:txBody>
      </p:sp>
      <p:sp>
        <p:nvSpPr>
          <p:cNvPr id="3" name="Espaço Reservado para Texto 2"/>
          <p:cNvSpPr>
            <a:spLocks noGrp="1"/>
          </p:cNvSpPr>
          <p:nvPr>
            <p:ph type="body" idx="1"/>
          </p:nvPr>
        </p:nvSpPr>
        <p:spPr>
          <a:xfrm>
            <a:off x="571472" y="5500702"/>
            <a:ext cx="3500462" cy="659352"/>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pt-BR" dirty="0" smtClean="0"/>
              <a:t>Bruce </a:t>
            </a:r>
            <a:r>
              <a:rPr lang="pt-BR" dirty="0" err="1" smtClean="0"/>
              <a:t>Metzger</a:t>
            </a:r>
            <a:endParaRPr lang="pt-BR" dirty="0"/>
          </a:p>
        </p:txBody>
      </p:sp>
      <p:sp>
        <p:nvSpPr>
          <p:cNvPr id="4" name="Espaço Reservado para Texto 3"/>
          <p:cNvSpPr>
            <a:spLocks noGrp="1"/>
          </p:cNvSpPr>
          <p:nvPr>
            <p:ph type="body" sz="half" idx="3"/>
          </p:nvPr>
        </p:nvSpPr>
        <p:spPr>
          <a:xfrm>
            <a:off x="4572000" y="1643050"/>
            <a:ext cx="4041775" cy="654843"/>
          </a:xfrm>
        </p:spPr>
        <p:txBody>
          <a:bodyPr/>
          <a:lstStyle/>
          <a:p>
            <a:r>
              <a:rPr lang="pt-BR" dirty="0" smtClean="0"/>
              <a:t>Seus pensamentos </a:t>
            </a:r>
            <a:endParaRPr lang="pt-BR" dirty="0"/>
          </a:p>
        </p:txBody>
      </p:sp>
      <p:pic>
        <p:nvPicPr>
          <p:cNvPr id="7" name="Espaço Reservado para Conteúdo 6" descr="220px-Bruce_Metzger.JPG"/>
          <p:cNvPicPr>
            <a:picLocks noGrp="1" noChangeAspect="1"/>
          </p:cNvPicPr>
          <p:nvPr>
            <p:ph sz="quarter" idx="2"/>
          </p:nvPr>
        </p:nvPicPr>
        <p:blipFill>
          <a:blip r:embed="rId2"/>
          <a:stretch>
            <a:fillRect/>
          </a:stretch>
        </p:blipFill>
        <p:spPr>
          <a:xfrm>
            <a:off x="571472" y="2071678"/>
            <a:ext cx="3500462" cy="3452728"/>
          </a:xfrm>
        </p:spPr>
      </p:pic>
      <p:sp>
        <p:nvSpPr>
          <p:cNvPr id="6" name="Espaço Reservado para Conteúdo 5"/>
          <p:cNvSpPr>
            <a:spLocks noGrp="1"/>
          </p:cNvSpPr>
          <p:nvPr>
            <p:ph sz="quarter" idx="4"/>
          </p:nvPr>
        </p:nvSpPr>
        <p:spPr>
          <a:xfrm>
            <a:off x="4429125" y="2285992"/>
            <a:ext cx="4357718" cy="4071966"/>
          </a:xfrm>
        </p:spPr>
        <p:style>
          <a:lnRef idx="1">
            <a:schemeClr val="accent1"/>
          </a:lnRef>
          <a:fillRef idx="2">
            <a:schemeClr val="accent1"/>
          </a:fillRef>
          <a:effectRef idx="1">
            <a:schemeClr val="accent1"/>
          </a:effectRef>
          <a:fontRef idx="minor">
            <a:schemeClr val="dk1"/>
          </a:fontRef>
        </p:style>
        <p:txBody>
          <a:bodyPr>
            <a:normAutofit/>
          </a:bodyPr>
          <a:lstStyle/>
          <a:p>
            <a:endParaRPr lang="pt-BR" sz="2800" dirty="0" smtClean="0"/>
          </a:p>
          <a:p>
            <a:r>
              <a:rPr lang="pt-BR" sz="2800" dirty="0" smtClean="0"/>
              <a:t>O VT é um mito. </a:t>
            </a:r>
          </a:p>
          <a:p>
            <a:r>
              <a:rPr lang="pt-BR" sz="2800" dirty="0" smtClean="0"/>
              <a:t>Nega o dilúvio universal</a:t>
            </a:r>
          </a:p>
          <a:p>
            <a:r>
              <a:rPr lang="pt-BR" sz="2800" dirty="0" smtClean="0"/>
              <a:t>Uniu-se ao Concílio Mundial de Igrejas</a:t>
            </a:r>
          </a:p>
          <a:p>
            <a:r>
              <a:rPr lang="pt-BR" sz="2800" dirty="0" smtClean="0"/>
              <a:t>Apóstata, liberal, ecumênico e herege</a:t>
            </a:r>
            <a:endParaRPr lang="pt-BR" sz="2800" dirty="0"/>
          </a:p>
        </p:txBody>
      </p:sp>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pic>
        <p:nvPicPr>
          <p:cNvPr id="2050" name="Picture 2" descr="E:\images.jpg66.jpg"/>
          <p:cNvPicPr>
            <a:picLocks noChangeAspect="1" noChangeArrowheads="1"/>
          </p:cNvPicPr>
          <p:nvPr/>
        </p:nvPicPr>
        <p:blipFill>
          <a:blip r:embed="rId4"/>
          <a:srcRect/>
          <a:stretch>
            <a:fillRect/>
          </a:stretch>
        </p:blipFill>
        <p:spPr bwMode="auto">
          <a:xfrm>
            <a:off x="7858148" y="5674832"/>
            <a:ext cx="950403" cy="68310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66"/>
            <a:ext cx="8229600" cy="1143000"/>
          </a:xfrm>
        </p:spPr>
        <p:txBody>
          <a:bodyPr/>
          <a:lstStyle/>
          <a:p>
            <a:r>
              <a:rPr lang="pt-BR" dirty="0" smtClean="0"/>
              <a:t>Editores do moderno texto</a:t>
            </a:r>
            <a:endParaRPr lang="pt-BR" dirty="0"/>
          </a:p>
        </p:txBody>
      </p:sp>
      <p:sp>
        <p:nvSpPr>
          <p:cNvPr id="3" name="Espaço Reservado para Texto 2"/>
          <p:cNvSpPr>
            <a:spLocks noGrp="1"/>
          </p:cNvSpPr>
          <p:nvPr>
            <p:ph type="body" idx="1"/>
          </p:nvPr>
        </p:nvSpPr>
        <p:spPr>
          <a:xfrm>
            <a:off x="3857620" y="1571612"/>
            <a:ext cx="714380" cy="4929222"/>
          </a:xfrm>
        </p:spPr>
        <p:style>
          <a:lnRef idx="2">
            <a:schemeClr val="accent4">
              <a:shade val="50000"/>
            </a:schemeClr>
          </a:lnRef>
          <a:fillRef idx="1">
            <a:schemeClr val="accent4"/>
          </a:fillRef>
          <a:effectRef idx="0">
            <a:schemeClr val="accent4"/>
          </a:effectRef>
          <a:fontRef idx="minor">
            <a:schemeClr val="lt1"/>
          </a:fontRef>
        </p:style>
        <p:txBody>
          <a:bodyPr vert="wordArtVert"/>
          <a:lstStyle/>
          <a:p>
            <a:r>
              <a:rPr lang="pt-BR" sz="2000" dirty="0" smtClean="0"/>
              <a:t>Carlo Martini</a:t>
            </a:r>
            <a:endParaRPr lang="pt-BR" sz="2000" dirty="0"/>
          </a:p>
        </p:txBody>
      </p:sp>
      <p:pic>
        <p:nvPicPr>
          <p:cNvPr id="7" name="Espaço Reservado para Conteúdo 6" descr="Carlo_Maria_Martini,_2006.jpg"/>
          <p:cNvPicPr>
            <a:picLocks noGrp="1" noChangeAspect="1"/>
          </p:cNvPicPr>
          <p:nvPr>
            <p:ph sz="quarter" idx="2"/>
          </p:nvPr>
        </p:nvPicPr>
        <p:blipFill>
          <a:blip r:embed="rId2"/>
          <a:srcRect r="25758"/>
          <a:stretch>
            <a:fillRect/>
          </a:stretch>
        </p:blipFill>
        <p:spPr>
          <a:xfrm>
            <a:off x="285720" y="1643050"/>
            <a:ext cx="3485309" cy="3286148"/>
          </a:xfrm>
        </p:spPr>
      </p:pic>
      <p:sp>
        <p:nvSpPr>
          <p:cNvPr id="6" name="Espaço Reservado para Conteúdo 5"/>
          <p:cNvSpPr>
            <a:spLocks noGrp="1"/>
          </p:cNvSpPr>
          <p:nvPr>
            <p:ph sz="quarter" idx="4"/>
          </p:nvPr>
        </p:nvSpPr>
        <p:spPr>
          <a:xfrm>
            <a:off x="4645025" y="1571612"/>
            <a:ext cx="4041775" cy="492922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pt-BR" sz="2800" dirty="0" smtClean="0"/>
              <a:t>Cardeal da igreja católica em Milão</a:t>
            </a:r>
          </a:p>
          <a:p>
            <a:r>
              <a:rPr lang="pt-BR" sz="2800" dirty="0" smtClean="0"/>
              <a:t>Foi cotado para ser Papa</a:t>
            </a:r>
          </a:p>
          <a:p>
            <a:r>
              <a:rPr lang="pt-BR" sz="2800" dirty="0" smtClean="0"/>
              <a:t>Participou do processo de concessão do </a:t>
            </a:r>
            <a:r>
              <a:rPr lang="pt-BR" sz="2800" dirty="0" err="1" smtClean="0"/>
              <a:t>Imprimatur</a:t>
            </a:r>
            <a:r>
              <a:rPr lang="pt-BR" sz="2800" dirty="0" smtClean="0"/>
              <a:t> para a ARA</a:t>
            </a:r>
          </a:p>
          <a:p>
            <a:r>
              <a:rPr lang="pt-BR" sz="2800" dirty="0" smtClean="0"/>
              <a:t>Por que a igreja católica queimava Bíblias evangélicas e agora as endossa?</a:t>
            </a:r>
            <a:endParaRPr lang="pt-BR" sz="2800" dirty="0"/>
          </a:p>
        </p:txBody>
      </p:sp>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pic>
        <p:nvPicPr>
          <p:cNvPr id="3074" name="Picture 2" descr="E:\images.jpg66.jpg"/>
          <p:cNvPicPr>
            <a:picLocks noChangeAspect="1" noChangeArrowheads="1"/>
          </p:cNvPicPr>
          <p:nvPr/>
        </p:nvPicPr>
        <p:blipFill>
          <a:blip r:embed="rId4"/>
          <a:srcRect/>
          <a:stretch>
            <a:fillRect/>
          </a:stretch>
        </p:blipFill>
        <p:spPr bwMode="auto">
          <a:xfrm>
            <a:off x="8215338" y="928670"/>
            <a:ext cx="720594" cy="517927"/>
          </a:xfrm>
          <a:prstGeom prst="rect">
            <a:avLst/>
          </a:prstGeom>
          <a:noFill/>
        </p:spPr>
      </p:pic>
      <p:sp>
        <p:nvSpPr>
          <p:cNvPr id="9" name="Espaço Reservado para Conteúdo 5"/>
          <p:cNvSpPr txBox="1">
            <a:spLocks/>
          </p:cNvSpPr>
          <p:nvPr/>
        </p:nvSpPr>
        <p:spPr>
          <a:xfrm>
            <a:off x="285720" y="4929198"/>
            <a:ext cx="3500462" cy="15716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tIns="0">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pt-BR" sz="3600" dirty="0" smtClean="0"/>
              <a:t>SBB É ECUMÊNICA!?</a:t>
            </a:r>
            <a:endParaRPr kumimoji="0" lang="pt-BR" sz="3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857232"/>
            <a:ext cx="8072494" cy="785810"/>
          </a:xfrm>
        </p:spPr>
        <p:style>
          <a:lnRef idx="1">
            <a:schemeClr val="dk1"/>
          </a:lnRef>
          <a:fillRef idx="2">
            <a:schemeClr val="dk1"/>
          </a:fillRef>
          <a:effectRef idx="1">
            <a:schemeClr val="dk1"/>
          </a:effectRef>
          <a:fontRef idx="minor">
            <a:schemeClr val="dk1"/>
          </a:fontRef>
        </p:style>
        <p:txBody>
          <a:bodyPr>
            <a:normAutofit fontScale="90000"/>
          </a:bodyPr>
          <a:lstStyle/>
          <a:p>
            <a:r>
              <a:rPr lang="pt-BR" dirty="0" smtClean="0"/>
              <a:t>Editores do moderno texto</a:t>
            </a:r>
            <a:endParaRPr lang="pt-BR" dirty="0"/>
          </a:p>
        </p:txBody>
      </p:sp>
      <p:sp>
        <p:nvSpPr>
          <p:cNvPr id="3" name="Espaço Reservado para Texto 2"/>
          <p:cNvSpPr>
            <a:spLocks noGrp="1"/>
          </p:cNvSpPr>
          <p:nvPr>
            <p:ph type="body" idx="1"/>
          </p:nvPr>
        </p:nvSpPr>
        <p:spPr>
          <a:xfrm>
            <a:off x="642910" y="5429264"/>
            <a:ext cx="3643338" cy="659352"/>
          </a:xfrm>
        </p:spPr>
        <p:style>
          <a:lnRef idx="0">
            <a:schemeClr val="dk1"/>
          </a:lnRef>
          <a:fillRef idx="3">
            <a:schemeClr val="dk1"/>
          </a:fillRef>
          <a:effectRef idx="3">
            <a:schemeClr val="dk1"/>
          </a:effectRef>
          <a:fontRef idx="minor">
            <a:schemeClr val="lt1"/>
          </a:fontRef>
        </p:style>
        <p:txBody>
          <a:bodyPr/>
          <a:lstStyle/>
          <a:p>
            <a:pPr algn="ctr"/>
            <a:r>
              <a:rPr lang="pt-BR" dirty="0" smtClean="0">
                <a:solidFill>
                  <a:schemeClr val="tx2">
                    <a:lumMod val="60000"/>
                    <a:lumOff val="40000"/>
                  </a:schemeClr>
                </a:solidFill>
              </a:rPr>
              <a:t>Eugene </a:t>
            </a:r>
            <a:r>
              <a:rPr lang="pt-BR" dirty="0" err="1" smtClean="0">
                <a:solidFill>
                  <a:schemeClr val="tx2">
                    <a:lumMod val="60000"/>
                    <a:lumOff val="40000"/>
                  </a:schemeClr>
                </a:solidFill>
              </a:rPr>
              <a:t>Nida</a:t>
            </a:r>
            <a:endParaRPr lang="pt-BR" dirty="0">
              <a:solidFill>
                <a:schemeClr val="tx2">
                  <a:lumMod val="60000"/>
                  <a:lumOff val="40000"/>
                </a:schemeClr>
              </a:solidFill>
            </a:endParaRPr>
          </a:p>
        </p:txBody>
      </p:sp>
      <p:sp>
        <p:nvSpPr>
          <p:cNvPr id="4" name="Espaço Reservado para Texto 3"/>
          <p:cNvSpPr>
            <a:spLocks noGrp="1"/>
          </p:cNvSpPr>
          <p:nvPr>
            <p:ph type="body" sz="half" idx="3"/>
          </p:nvPr>
        </p:nvSpPr>
        <p:spPr>
          <a:xfrm>
            <a:off x="4643438" y="1643050"/>
            <a:ext cx="4000529" cy="511967"/>
          </a:xfrm>
        </p:spPr>
        <p:style>
          <a:lnRef idx="1">
            <a:schemeClr val="dk1"/>
          </a:lnRef>
          <a:fillRef idx="3">
            <a:schemeClr val="dk1"/>
          </a:fillRef>
          <a:effectRef idx="2">
            <a:schemeClr val="dk1"/>
          </a:effectRef>
          <a:fontRef idx="minor">
            <a:schemeClr val="lt1"/>
          </a:fontRef>
        </p:style>
        <p:txBody>
          <a:bodyPr/>
          <a:lstStyle/>
          <a:p>
            <a:pPr algn="ctr"/>
            <a:r>
              <a:rPr lang="pt-BR" dirty="0" smtClean="0">
                <a:solidFill>
                  <a:schemeClr val="bg1"/>
                </a:solidFill>
              </a:rPr>
              <a:t>Seus pensamentos </a:t>
            </a:r>
            <a:endParaRPr lang="pt-BR" dirty="0">
              <a:solidFill>
                <a:schemeClr val="bg1"/>
              </a:solidFill>
            </a:endParaRPr>
          </a:p>
        </p:txBody>
      </p:sp>
      <p:pic>
        <p:nvPicPr>
          <p:cNvPr id="7" name="Espaço Reservado para Conteúdo 6" descr="download.jpg"/>
          <p:cNvPicPr>
            <a:picLocks noGrp="1" noChangeAspect="1"/>
          </p:cNvPicPr>
          <p:nvPr>
            <p:ph sz="quarter" idx="2"/>
          </p:nvPr>
        </p:nvPicPr>
        <p:blipFill>
          <a:blip r:embed="rId2"/>
          <a:stretch>
            <a:fillRect/>
          </a:stretch>
        </p:blipFill>
        <p:spPr>
          <a:xfrm>
            <a:off x="642910" y="1785926"/>
            <a:ext cx="3643338" cy="3643338"/>
          </a:xfrm>
        </p:spPr>
      </p:pic>
      <p:sp>
        <p:nvSpPr>
          <p:cNvPr id="6" name="Espaço Reservado para Conteúdo 5"/>
          <p:cNvSpPr>
            <a:spLocks noGrp="1"/>
          </p:cNvSpPr>
          <p:nvPr>
            <p:ph sz="quarter" idx="4"/>
          </p:nvPr>
        </p:nvSpPr>
        <p:spPr>
          <a:xfrm>
            <a:off x="4645025" y="2214554"/>
            <a:ext cx="4041775" cy="4429156"/>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endParaRPr lang="pt-BR" dirty="0" smtClean="0"/>
          </a:p>
          <a:p>
            <a:r>
              <a:rPr lang="pt-BR" sz="2400" dirty="0" smtClean="0"/>
              <a:t>Pai da equivalência dinâmica</a:t>
            </a:r>
          </a:p>
          <a:p>
            <a:r>
              <a:rPr lang="pt-BR" sz="2400" dirty="0" smtClean="0"/>
              <a:t>Coordenador da UBS</a:t>
            </a:r>
          </a:p>
          <a:p>
            <a:r>
              <a:rPr lang="pt-BR" sz="2400" dirty="0" smtClean="0"/>
              <a:t>Louvado por católicos por seus esforços ecumênicos</a:t>
            </a:r>
          </a:p>
          <a:p>
            <a:r>
              <a:rPr lang="pt-BR" sz="2400" dirty="0" smtClean="0"/>
              <a:t>Nega que a Bíblia seja infalível e verbalmente inspirada</a:t>
            </a:r>
          </a:p>
          <a:p>
            <a:r>
              <a:rPr lang="pt-BR" sz="2400" dirty="0" smtClean="0"/>
              <a:t>Nega a morte vicária de Cristo</a:t>
            </a:r>
          </a:p>
          <a:p>
            <a:r>
              <a:rPr lang="pt-BR" sz="2400" dirty="0" smtClean="0"/>
              <a:t>Participou da versão ARA</a:t>
            </a:r>
            <a:r>
              <a:rPr lang="pt-BR" dirty="0" smtClean="0"/>
              <a:t>.</a:t>
            </a:r>
            <a:endParaRPr lang="pt-BR" dirty="0"/>
          </a:p>
        </p:txBody>
      </p:sp>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pic>
        <p:nvPicPr>
          <p:cNvPr id="4098" name="Picture 2" descr="E:\images.jpg66.jpg"/>
          <p:cNvPicPr>
            <a:picLocks noChangeAspect="1" noChangeArrowheads="1"/>
          </p:cNvPicPr>
          <p:nvPr/>
        </p:nvPicPr>
        <p:blipFill>
          <a:blip r:embed="rId4"/>
          <a:srcRect/>
          <a:stretch>
            <a:fillRect/>
          </a:stretch>
        </p:blipFill>
        <p:spPr bwMode="auto">
          <a:xfrm>
            <a:off x="0" y="6286520"/>
            <a:ext cx="795103" cy="57148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9608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pt-BR" dirty="0" smtClean="0"/>
              <a:t>Editores do moderno texto</a:t>
            </a:r>
            <a:endParaRPr lang="pt-BR" dirty="0"/>
          </a:p>
        </p:txBody>
      </p:sp>
      <p:sp>
        <p:nvSpPr>
          <p:cNvPr id="3" name="Espaço Reservado para Texto 2"/>
          <p:cNvSpPr>
            <a:spLocks noGrp="1"/>
          </p:cNvSpPr>
          <p:nvPr>
            <p:ph type="body" idx="1"/>
          </p:nvPr>
        </p:nvSpPr>
        <p:spPr>
          <a:xfrm>
            <a:off x="785786" y="5429264"/>
            <a:ext cx="2643206" cy="659352"/>
          </a:xfrm>
        </p:spPr>
        <p:style>
          <a:lnRef idx="3">
            <a:schemeClr val="lt1"/>
          </a:lnRef>
          <a:fillRef idx="1">
            <a:schemeClr val="dk1"/>
          </a:fillRef>
          <a:effectRef idx="1">
            <a:schemeClr val="dk1"/>
          </a:effectRef>
          <a:fontRef idx="minor">
            <a:schemeClr val="lt1"/>
          </a:fontRef>
        </p:style>
        <p:txBody>
          <a:bodyPr/>
          <a:lstStyle/>
          <a:p>
            <a:r>
              <a:rPr lang="pt-BR" dirty="0" smtClean="0"/>
              <a:t>Robert </a:t>
            </a:r>
            <a:r>
              <a:rPr lang="pt-BR" dirty="0" err="1" smtClean="0"/>
              <a:t>Bratcher</a:t>
            </a:r>
            <a:endParaRPr lang="pt-BR" dirty="0"/>
          </a:p>
        </p:txBody>
      </p:sp>
      <p:sp>
        <p:nvSpPr>
          <p:cNvPr id="4" name="Espaço Reservado para Texto 3"/>
          <p:cNvSpPr>
            <a:spLocks noGrp="1"/>
          </p:cNvSpPr>
          <p:nvPr>
            <p:ph type="body" sz="half" idx="3"/>
          </p:nvPr>
        </p:nvSpPr>
        <p:spPr>
          <a:xfrm>
            <a:off x="5429256" y="1428736"/>
            <a:ext cx="2571768" cy="654843"/>
          </a:xfrm>
        </p:spPr>
        <p:txBody>
          <a:bodyPr/>
          <a:lstStyle/>
          <a:p>
            <a:r>
              <a:rPr lang="pt-BR" dirty="0" smtClean="0"/>
              <a:t>O que ele crê?</a:t>
            </a:r>
            <a:endParaRPr lang="pt-BR" dirty="0"/>
          </a:p>
        </p:txBody>
      </p:sp>
      <p:pic>
        <p:nvPicPr>
          <p:cNvPr id="7" name="Espaço Reservado para Conteúdo 6" descr="bratcher.jpg"/>
          <p:cNvPicPr>
            <a:picLocks noGrp="1" noChangeAspect="1"/>
          </p:cNvPicPr>
          <p:nvPr>
            <p:ph sz="quarter" idx="2"/>
          </p:nvPr>
        </p:nvPicPr>
        <p:blipFill>
          <a:blip r:embed="rId2"/>
          <a:srcRect b="8497"/>
          <a:stretch>
            <a:fillRect/>
          </a:stretch>
        </p:blipFill>
        <p:spPr>
          <a:xfrm>
            <a:off x="714348" y="1659859"/>
            <a:ext cx="2786082" cy="3769405"/>
          </a:xfrm>
        </p:spPr>
      </p:pic>
      <p:sp>
        <p:nvSpPr>
          <p:cNvPr id="6" name="Espaço Reservado para Conteúdo 5"/>
          <p:cNvSpPr>
            <a:spLocks noGrp="1"/>
          </p:cNvSpPr>
          <p:nvPr>
            <p:ph sz="quarter" idx="4"/>
          </p:nvPr>
        </p:nvSpPr>
        <p:spPr>
          <a:xfrm>
            <a:off x="4214811" y="2000240"/>
            <a:ext cx="4471990" cy="4572032"/>
          </a:xfrm>
        </p:spPr>
        <p:style>
          <a:lnRef idx="1">
            <a:schemeClr val="dk1"/>
          </a:lnRef>
          <a:fillRef idx="3">
            <a:schemeClr val="dk1"/>
          </a:fillRef>
          <a:effectRef idx="2">
            <a:schemeClr val="dk1"/>
          </a:effectRef>
          <a:fontRef idx="minor">
            <a:schemeClr val="lt1"/>
          </a:fontRef>
        </p:style>
        <p:txBody>
          <a:bodyPr>
            <a:normAutofit/>
          </a:bodyPr>
          <a:lstStyle/>
          <a:p>
            <a:endParaRPr lang="pt-BR" dirty="0" smtClean="0"/>
          </a:p>
          <a:p>
            <a:r>
              <a:rPr lang="pt-BR" sz="2400" dirty="0" smtClean="0"/>
              <a:t>Brasileiro</a:t>
            </a:r>
          </a:p>
          <a:p>
            <a:r>
              <a:rPr lang="pt-BR" sz="2400" dirty="0" smtClean="0"/>
              <a:t>Negava a divindade de Cristo</a:t>
            </a:r>
          </a:p>
          <a:p>
            <a:r>
              <a:rPr lang="pt-BR" sz="2400" dirty="0" smtClean="0"/>
              <a:t>Cria na perda da salvação</a:t>
            </a:r>
          </a:p>
          <a:p>
            <a:r>
              <a:rPr lang="pt-BR" sz="2400" dirty="0" smtClean="0"/>
              <a:t>Missionário da Convenção Batista Brasileira</a:t>
            </a:r>
          </a:p>
          <a:p>
            <a:r>
              <a:rPr lang="pt-BR" dirty="0" smtClean="0"/>
              <a:t>“</a:t>
            </a:r>
            <a:r>
              <a:rPr lang="pt-BR" i="1" dirty="0" smtClean="0"/>
              <a:t>"</a:t>
            </a:r>
            <a:r>
              <a:rPr lang="pt-BR" b="1" i="1" dirty="0" smtClean="0"/>
              <a:t>Jesus Cristo não gozava de onisciência. Isto é um atributo de Deus. ... Jesus não afirmou que ele e o Pai eram um — isto seria um absurdo.</a:t>
            </a:r>
            <a:r>
              <a:rPr lang="pt-BR" i="1" dirty="0" smtClean="0"/>
              <a:t>"</a:t>
            </a:r>
            <a:endParaRPr lang="pt-BR" dirty="0"/>
          </a:p>
        </p:txBody>
      </p:sp>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pic>
        <p:nvPicPr>
          <p:cNvPr id="5122" name="Picture 2" descr="E:\images.jpg66.jpg"/>
          <p:cNvPicPr>
            <a:picLocks noChangeAspect="1" noChangeArrowheads="1"/>
          </p:cNvPicPr>
          <p:nvPr/>
        </p:nvPicPr>
        <p:blipFill>
          <a:blip r:embed="rId4"/>
          <a:srcRect/>
          <a:stretch>
            <a:fillRect/>
          </a:stretch>
        </p:blipFill>
        <p:spPr bwMode="auto">
          <a:xfrm>
            <a:off x="0" y="6143644"/>
            <a:ext cx="993887" cy="71435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00034" y="857232"/>
            <a:ext cx="8229600" cy="65321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pt-BR" dirty="0" smtClean="0"/>
              <a:t>Declarações de </a:t>
            </a:r>
            <a:r>
              <a:rPr lang="pt-BR" dirty="0" err="1" smtClean="0"/>
              <a:t>Bratcher</a:t>
            </a:r>
            <a:endParaRPr lang="pt-BR" dirty="0"/>
          </a:p>
        </p:txBody>
      </p:sp>
      <p:sp>
        <p:nvSpPr>
          <p:cNvPr id="8" name="Espaço Reservado para Conteúdo 7"/>
          <p:cNvSpPr>
            <a:spLocks noGrp="1"/>
          </p:cNvSpPr>
          <p:nvPr>
            <p:ph idx="1"/>
          </p:nvPr>
        </p:nvSpPr>
        <p:spPr>
          <a:xfrm>
            <a:off x="485804" y="1500174"/>
            <a:ext cx="8229600" cy="4824426"/>
          </a:xfrm>
        </p:spPr>
        <p:style>
          <a:lnRef idx="1">
            <a:schemeClr val="dk1"/>
          </a:lnRef>
          <a:fillRef idx="2">
            <a:schemeClr val="dk1"/>
          </a:fillRef>
          <a:effectRef idx="1">
            <a:schemeClr val="dk1"/>
          </a:effectRef>
          <a:fontRef idx="minor">
            <a:schemeClr val="dk1"/>
          </a:fontRef>
        </p:style>
        <p:txBody>
          <a:bodyPr/>
          <a:lstStyle/>
          <a:p>
            <a:endParaRPr lang="pt-BR" dirty="0" smtClean="0"/>
          </a:p>
          <a:p>
            <a:r>
              <a:rPr lang="pt-BR" dirty="0" smtClean="0"/>
              <a:t>“Se construirmos nossa fé totalmente na Bíblia, então estamos construindo nossa fé sobre areia movediça!” </a:t>
            </a:r>
          </a:p>
          <a:p>
            <a:r>
              <a:rPr lang="pt-BR" dirty="0" smtClean="0"/>
              <a:t>Ao ser questionado se conhecia a Jesus como Salvador e se tinha certeza da sua salvação, ele ficou calado.(???)</a:t>
            </a:r>
          </a:p>
          <a:p>
            <a:r>
              <a:rPr lang="pt-BR" dirty="0" smtClean="0"/>
              <a:t>“Somente ignorância consciente ou desonestidade intelectual podem explicar a afirmação de que a Bíblia é </a:t>
            </a:r>
            <a:r>
              <a:rPr lang="pt-BR" dirty="0" err="1" smtClean="0"/>
              <a:t>inerrante</a:t>
            </a:r>
            <a:r>
              <a:rPr lang="pt-BR" dirty="0" smtClean="0"/>
              <a:t> e infalível... Revestir a Bíblia com qualidades de </a:t>
            </a:r>
            <a:r>
              <a:rPr lang="pt-BR" dirty="0" err="1" smtClean="0"/>
              <a:t>inerrância</a:t>
            </a:r>
            <a:r>
              <a:rPr lang="pt-BR" dirty="0" smtClean="0"/>
              <a:t> e infalibilidade é idolatrá-la, transformá-la num falso deus.!”</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1071546"/>
            <a:ext cx="8229600" cy="5610244"/>
          </a:xfrm>
        </p:spPr>
        <p:style>
          <a:lnRef idx="1">
            <a:schemeClr val="dk1"/>
          </a:lnRef>
          <a:fillRef idx="2">
            <a:schemeClr val="dk1"/>
          </a:fillRef>
          <a:effectRef idx="1">
            <a:schemeClr val="dk1"/>
          </a:effectRef>
          <a:fontRef idx="minor">
            <a:schemeClr val="dk1"/>
          </a:fontRef>
        </p:style>
        <p:txBody>
          <a:bodyPr>
            <a:noAutofit/>
          </a:bodyPr>
          <a:lstStyle/>
          <a:p>
            <a:endParaRPr lang="pt-BR" sz="4000" dirty="0" smtClean="0"/>
          </a:p>
          <a:p>
            <a:r>
              <a:rPr lang="pt-BR" sz="4000" dirty="0" smtClean="0"/>
              <a:t>A Convenção Batista </a:t>
            </a:r>
            <a:r>
              <a:rPr lang="pt-BR" sz="4000" i="1" dirty="0" smtClean="0"/>
              <a:t>acolheu</a:t>
            </a:r>
            <a:r>
              <a:rPr lang="pt-BR" sz="4000" dirty="0" smtClean="0"/>
              <a:t> hereges como esse em seu seio, acatando seus ensinos diabólicos. Agora está </a:t>
            </a:r>
            <a:r>
              <a:rPr lang="pt-BR" sz="4000" i="1" dirty="0" smtClean="0"/>
              <a:t>colhendo</a:t>
            </a:r>
            <a:r>
              <a:rPr lang="pt-BR" sz="4000" dirty="0" smtClean="0"/>
              <a:t> os frutos: apostasia, pastorado feminino, ordenação de pastores homossexuais, casamento de homossexuais, etc.</a:t>
            </a: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Bíblias TR para o português</a:t>
            </a:r>
            <a:endParaRPr lang="pt-BR" dirty="0"/>
          </a:p>
        </p:txBody>
      </p:sp>
      <p:sp>
        <p:nvSpPr>
          <p:cNvPr id="3" name="Espaço Reservado para Conteúdo 2"/>
          <p:cNvSpPr>
            <a:spLocks noGrp="1"/>
          </p:cNvSpPr>
          <p:nvPr>
            <p:ph idx="1"/>
          </p:nvPr>
        </p:nvSpPr>
        <p:spPr>
          <a:xfrm>
            <a:off x="457200" y="1935480"/>
            <a:ext cx="8329642" cy="43891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None/>
            </a:pPr>
            <a:endParaRPr lang="pt-BR" sz="3200" dirty="0" smtClean="0"/>
          </a:p>
          <a:p>
            <a:r>
              <a:rPr lang="pt-BR" sz="3200" dirty="0" smtClean="0"/>
              <a:t>Almeida 1681/1753</a:t>
            </a:r>
          </a:p>
          <a:p>
            <a:pPr>
              <a:buNone/>
            </a:pPr>
            <a:endParaRPr lang="pt-BR" sz="3200" dirty="0" smtClean="0"/>
          </a:p>
          <a:p>
            <a:r>
              <a:rPr lang="pt-BR" sz="3200" dirty="0" smtClean="0"/>
              <a:t>ARC – Almeida Revista e Corrigida (até 1948)</a:t>
            </a:r>
          </a:p>
          <a:p>
            <a:pPr>
              <a:buNone/>
            </a:pPr>
            <a:endParaRPr lang="pt-BR" sz="3200" dirty="0" smtClean="0"/>
          </a:p>
          <a:p>
            <a:r>
              <a:rPr lang="pt-BR" sz="3200" dirty="0" smtClean="0"/>
              <a:t>ACF – Almeida Corrigida e Revisada Fiel (100% TR)</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918402"/>
            <a:ext cx="8229600" cy="79608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pt-BR" dirty="0" smtClean="0"/>
              <a:t>Bíblias TC para o português</a:t>
            </a:r>
            <a:endParaRPr lang="pt-BR" dirty="0"/>
          </a:p>
        </p:txBody>
      </p:sp>
      <p:sp>
        <p:nvSpPr>
          <p:cNvPr id="3" name="Espaço Reservado para Conteúdo 2"/>
          <p:cNvSpPr>
            <a:spLocks noGrp="1"/>
          </p:cNvSpPr>
          <p:nvPr>
            <p:ph idx="1"/>
          </p:nvPr>
        </p:nvSpPr>
        <p:spPr>
          <a:xfrm>
            <a:off x="428596" y="1785926"/>
            <a:ext cx="8229600" cy="4929222"/>
          </a:xfrm>
        </p:spPr>
        <p:style>
          <a:lnRef idx="1">
            <a:schemeClr val="dk1"/>
          </a:lnRef>
          <a:fillRef idx="2">
            <a:schemeClr val="dk1"/>
          </a:fillRef>
          <a:effectRef idx="1">
            <a:schemeClr val="dk1"/>
          </a:effectRef>
          <a:fontRef idx="minor">
            <a:schemeClr val="dk1"/>
          </a:fontRef>
        </p:style>
        <p:txBody>
          <a:bodyPr>
            <a:normAutofit fontScale="92500"/>
          </a:bodyPr>
          <a:lstStyle/>
          <a:p>
            <a:r>
              <a:rPr lang="pt-BR" dirty="0" smtClean="0"/>
              <a:t>Padre Matos Soares – 1930</a:t>
            </a:r>
          </a:p>
          <a:p>
            <a:r>
              <a:rPr lang="pt-BR" dirty="0" smtClean="0"/>
              <a:t>ARA – Almeida Revista e Atualizada 1959 (O Novo Testamento de 1968 “orgulhosamente” estampou bem visível uma carta de recomendação dos bispos católicos da CNBB)</a:t>
            </a:r>
          </a:p>
          <a:p>
            <a:r>
              <a:rPr lang="pt-BR" dirty="0" smtClean="0"/>
              <a:t>TNM – Tradução do Novo Mundo (T. Jeová) 1967</a:t>
            </a:r>
          </a:p>
          <a:p>
            <a:r>
              <a:rPr lang="pt-BR" dirty="0" smtClean="0"/>
              <a:t>Almeida Revisada de acordo com os melhores textos - 1967</a:t>
            </a:r>
          </a:p>
          <a:p>
            <a:r>
              <a:rPr lang="pt-BR" dirty="0" smtClean="0"/>
              <a:t>Bíblia Viva – O mais importante é o amor. 1981</a:t>
            </a:r>
          </a:p>
          <a:p>
            <a:r>
              <a:rPr lang="pt-BR" dirty="0" smtClean="0"/>
              <a:t>BLH – Bíblia na Linguagem de Hoje. 1988</a:t>
            </a:r>
          </a:p>
          <a:p>
            <a:r>
              <a:rPr lang="pt-BR" dirty="0" smtClean="0"/>
              <a:t>NVI – Nova Versão Internacional (NT 1994 – AT e NT 2000)</a:t>
            </a:r>
          </a:p>
          <a:p>
            <a:r>
              <a:rPr lang="pt-BR" dirty="0" smtClean="0"/>
              <a:t>Almeida Contemporânea (Thompson) 1990 (híbrida)</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785794"/>
            <a:ext cx="8229600" cy="1132732"/>
          </a:xfrm>
        </p:spPr>
        <p:txBody>
          <a:bodyPr>
            <a:noAutofit/>
          </a:bodyPr>
          <a:lstStyle/>
          <a:p>
            <a:pPr algn="ctr"/>
            <a:r>
              <a:rPr lang="pt-BR" sz="3600" dirty="0" smtClean="0">
                <a:latin typeface="Algerian" pitchFamily="82" charset="0"/>
              </a:rPr>
              <a:t>Combatendo o bom combate </a:t>
            </a:r>
            <a:br>
              <a:rPr lang="pt-BR" sz="3600" dirty="0" smtClean="0">
                <a:latin typeface="Algerian" pitchFamily="82" charset="0"/>
              </a:rPr>
            </a:br>
            <a:r>
              <a:rPr lang="pt-BR" sz="3600" dirty="0" smtClean="0">
                <a:latin typeface="Algerian" pitchFamily="82" charset="0"/>
              </a:rPr>
              <a:t>com a Bíblia fiel</a:t>
            </a:r>
            <a:endParaRPr lang="pt-BR" sz="3600" dirty="0">
              <a:latin typeface="Algerian" pitchFamily="82" charset="0"/>
            </a:endParaRPr>
          </a:p>
        </p:txBody>
      </p:sp>
      <p:sp>
        <p:nvSpPr>
          <p:cNvPr id="3" name="Espaço Reservado para Conteúdo 2"/>
          <p:cNvSpPr>
            <a:spLocks noGrp="1"/>
          </p:cNvSpPr>
          <p:nvPr>
            <p:ph idx="1"/>
          </p:nvPr>
        </p:nvSpPr>
        <p:spPr>
          <a:xfrm>
            <a:off x="428596" y="2000240"/>
            <a:ext cx="8329642" cy="4565354"/>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algn="ctr"/>
            <a:r>
              <a:rPr lang="pt-BR" sz="3600" b="1" baseline="30000" dirty="0" smtClean="0"/>
              <a:t>  </a:t>
            </a:r>
            <a:r>
              <a:rPr lang="pt-BR" sz="6000" dirty="0" smtClean="0"/>
              <a:t>Combati o bom combate, acabei a carreira, </a:t>
            </a:r>
          </a:p>
          <a:p>
            <a:pPr algn="ctr">
              <a:buNone/>
            </a:pPr>
            <a:r>
              <a:rPr lang="pt-BR" sz="6000" dirty="0" smtClean="0"/>
              <a:t>guardei a fé. </a:t>
            </a:r>
          </a:p>
          <a:p>
            <a:pPr algn="ctr">
              <a:buNone/>
            </a:pPr>
            <a:r>
              <a:rPr lang="pt-BR" sz="6000" dirty="0" smtClean="0"/>
              <a:t>2 </a:t>
            </a:r>
            <a:r>
              <a:rPr lang="pt-BR" sz="6000" dirty="0" err="1" smtClean="0"/>
              <a:t>Tm</a:t>
            </a:r>
            <a:r>
              <a:rPr lang="pt-BR" sz="6000" dirty="0" smtClean="0"/>
              <a:t>.4:7</a:t>
            </a:r>
          </a:p>
          <a:p>
            <a:pPr algn="ctr">
              <a:buNone/>
            </a:pPr>
            <a:endParaRPr lang="pt-BR" sz="6000" dirty="0" smtClean="0"/>
          </a:p>
          <a:p>
            <a:pPr algn="ctr">
              <a:buNone/>
            </a:pPr>
            <a:r>
              <a:rPr lang="pt-BR" sz="5400" dirty="0" smtClean="0"/>
              <a:t>Amados, procurando eu escrever-vos com toda a diligência acerca da salvação comum, tive por necessidade escrever-vos, e exortar[</a:t>
            </a:r>
            <a:r>
              <a:rPr lang="pt-BR" sz="5400" i="1" dirty="0" smtClean="0"/>
              <a:t>-vos] a batalhar pela fé que uma vez foi dada aos santos.</a:t>
            </a:r>
          </a:p>
          <a:p>
            <a:pPr algn="ctr">
              <a:buNone/>
            </a:pPr>
            <a:r>
              <a:rPr lang="pt-BR" sz="6000" dirty="0" err="1" smtClean="0"/>
              <a:t>Jd</a:t>
            </a:r>
            <a:r>
              <a:rPr lang="pt-BR" sz="6000" dirty="0" smtClean="0"/>
              <a:t>.3</a:t>
            </a:r>
          </a:p>
          <a:p>
            <a:pPr algn="ctr">
              <a:buNone/>
            </a:pPr>
            <a:endParaRPr lang="pt-BR" sz="6000" dirty="0" smtClean="0"/>
          </a:p>
          <a:p>
            <a:pPr algn="ctr">
              <a:buNone/>
            </a:pPr>
            <a:endParaRPr lang="pt-BR" sz="3200" dirty="0" smtClean="0"/>
          </a:p>
          <a:p>
            <a:pPr>
              <a:buNone/>
            </a:pPr>
            <a:endParaRPr lang="pt-BR" sz="3600" b="1" i="1" dirty="0" smtClean="0"/>
          </a:p>
          <a:p>
            <a:endParaRPr lang="pt-BR" sz="3600" b="1" i="1" dirty="0" smtClean="0"/>
          </a:p>
          <a:p>
            <a:pPr>
              <a:buNone/>
            </a:pPr>
            <a:endParaRPr lang="pt-BR" b="1" i="1" dirty="0" smtClean="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1071546"/>
            <a:ext cx="8229600" cy="796086"/>
          </a:xfrm>
        </p:spPr>
        <p:style>
          <a:lnRef idx="0">
            <a:scrgbClr r="0" g="0" b="0"/>
          </a:lnRef>
          <a:fillRef idx="1001">
            <a:schemeClr val="lt2"/>
          </a:fillRef>
          <a:effectRef idx="0">
            <a:scrgbClr r="0" g="0" b="0"/>
          </a:effectRef>
          <a:fontRef idx="major"/>
        </p:style>
        <p:txBody>
          <a:bodyPr>
            <a:normAutofit fontScale="90000"/>
          </a:bodyPr>
          <a:lstStyle/>
          <a:p>
            <a:pPr algn="ctr"/>
            <a:r>
              <a:rPr lang="pt-BR" dirty="0" smtClean="0"/>
              <a:t>Almeida Atualizada?</a:t>
            </a:r>
            <a:endParaRPr lang="pt-BR" dirty="0"/>
          </a:p>
        </p:txBody>
      </p:sp>
      <p:sp>
        <p:nvSpPr>
          <p:cNvPr id="3" name="Espaço Reservado para Conteúdo 2"/>
          <p:cNvSpPr>
            <a:spLocks noGrp="1"/>
          </p:cNvSpPr>
          <p:nvPr>
            <p:ph idx="1"/>
          </p:nvPr>
        </p:nvSpPr>
        <p:spPr>
          <a:xfrm>
            <a:off x="357158" y="1890722"/>
            <a:ext cx="8229600" cy="4681550"/>
          </a:xfrm>
        </p:spPr>
        <p:style>
          <a:lnRef idx="0">
            <a:schemeClr val="accent1"/>
          </a:lnRef>
          <a:fillRef idx="3">
            <a:schemeClr val="accent1"/>
          </a:fillRef>
          <a:effectRef idx="3">
            <a:schemeClr val="accent1"/>
          </a:effectRef>
          <a:fontRef idx="minor">
            <a:schemeClr val="lt1"/>
          </a:fontRef>
        </p:style>
        <p:txBody>
          <a:bodyPr/>
          <a:lstStyle/>
          <a:p>
            <a:pPr marL="514350" indent="-514350">
              <a:buAutoNum type="arabicPeriod"/>
            </a:pPr>
            <a:endParaRPr lang="pt-BR" dirty="0" smtClean="0"/>
          </a:p>
          <a:p>
            <a:pPr marL="514350" indent="-514350">
              <a:buAutoNum type="arabicPeriod"/>
            </a:pPr>
            <a:r>
              <a:rPr lang="pt-BR" sz="3200" dirty="0" smtClean="0"/>
              <a:t>Nunca foi produzida por Almeida e sim 300 anos depois.</a:t>
            </a:r>
          </a:p>
          <a:p>
            <a:pPr marL="514350" indent="-514350">
              <a:buAutoNum type="arabicPeriod"/>
            </a:pPr>
            <a:r>
              <a:rPr lang="pt-BR" sz="3200" dirty="0" smtClean="0"/>
              <a:t>Não usa os mesmos textos grego e hebraico de Almeida</a:t>
            </a:r>
          </a:p>
          <a:p>
            <a:pPr marL="514350" indent="-514350">
              <a:buAutoNum type="arabicPeriod"/>
            </a:pPr>
            <a:r>
              <a:rPr lang="pt-BR" sz="3200" dirty="0" smtClean="0"/>
              <a:t>Não usa a mesma técnica de Almeida: Equivalência Formal.</a:t>
            </a:r>
          </a:p>
          <a:p>
            <a:pPr marL="514350" indent="-514350">
              <a:buAutoNum type="arabicPeriod"/>
            </a:pPr>
            <a:r>
              <a:rPr lang="pt-BR" sz="3200" dirty="0" smtClean="0"/>
              <a:t>Não tem a mesma teologia de Almeida.</a:t>
            </a:r>
            <a:endParaRPr lang="pt-BR" sz="32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918402"/>
            <a:ext cx="8229600" cy="724648"/>
          </a:xfrm>
        </p:spPr>
        <p:txBody>
          <a:bodyPr>
            <a:noAutofit/>
          </a:bodyPr>
          <a:lstStyle/>
          <a:p>
            <a:pPr algn="ctr"/>
            <a:r>
              <a:rPr lang="pt-BR"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NVI – Nova Versão Internacional</a:t>
            </a:r>
            <a:endParaRPr lang="pt-BR"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Espaço Reservado para Conteúdo 3" descr="686_g_Bíblia NVI Brochura - Capa 3.jpg"/>
          <p:cNvPicPr>
            <a:picLocks noGrp="1" noChangeAspect="1"/>
          </p:cNvPicPr>
          <p:nvPr>
            <p:ph idx="1"/>
          </p:nvPr>
        </p:nvPicPr>
        <p:blipFill>
          <a:blip r:embed="rId2"/>
          <a:srcRect l="287" t="10250" b="22250"/>
          <a:stretch>
            <a:fillRect/>
          </a:stretch>
        </p:blipFill>
        <p:spPr>
          <a:xfrm rot="21323174">
            <a:off x="1524633" y="1934666"/>
            <a:ext cx="4784571" cy="4667049"/>
          </a:xfr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976" y="500042"/>
            <a:ext cx="8229600" cy="867524"/>
          </a:xfrm>
        </p:spPr>
        <p:txBody>
          <a:bodyPr/>
          <a:lstStyle/>
          <a:p>
            <a:r>
              <a:rPr lang="pt-BR" dirty="0" smtClean="0"/>
              <a:t>NVI &amp; SEPTUAGINTA</a:t>
            </a:r>
            <a:endParaRPr lang="pt-BR" dirty="0"/>
          </a:p>
        </p:txBody>
      </p:sp>
      <p:sp>
        <p:nvSpPr>
          <p:cNvPr id="3" name="Espaço Reservado para Conteúdo 2"/>
          <p:cNvSpPr>
            <a:spLocks noGrp="1"/>
          </p:cNvSpPr>
          <p:nvPr>
            <p:ph idx="1"/>
          </p:nvPr>
        </p:nvSpPr>
        <p:spPr>
          <a:xfrm>
            <a:off x="457200" y="1428736"/>
            <a:ext cx="8229600" cy="5143536"/>
          </a:xfrm>
        </p:spPr>
        <p:style>
          <a:lnRef idx="1">
            <a:schemeClr val="dk1"/>
          </a:lnRef>
          <a:fillRef idx="2">
            <a:schemeClr val="dk1"/>
          </a:fillRef>
          <a:effectRef idx="1">
            <a:schemeClr val="dk1"/>
          </a:effectRef>
          <a:fontRef idx="minor">
            <a:schemeClr val="dk1"/>
          </a:fontRef>
        </p:style>
        <p:txBody>
          <a:bodyPr/>
          <a:lstStyle/>
          <a:p>
            <a:endParaRPr lang="pt-BR" dirty="0" smtClean="0"/>
          </a:p>
          <a:p>
            <a:r>
              <a:rPr lang="pt-BR" dirty="0" smtClean="0"/>
              <a:t>O prefácio da Bíblia NIV, primeira data 1978 e revisada em 1983, afirma: </a:t>
            </a:r>
            <a:br>
              <a:rPr lang="pt-BR" dirty="0" smtClean="0"/>
            </a:br>
            <a:r>
              <a:rPr lang="pt-BR" dirty="0" smtClean="0"/>
              <a:t>Os tradutores. . . consultaram as versões mais antigas e importantes - a </a:t>
            </a:r>
            <a:r>
              <a:rPr lang="pt-BR" dirty="0" err="1" smtClean="0"/>
              <a:t>Septuaguinta</a:t>
            </a:r>
            <a:r>
              <a:rPr lang="pt-BR" dirty="0" smtClean="0"/>
              <a:t>; </a:t>
            </a:r>
            <a:r>
              <a:rPr lang="pt-BR" dirty="0" err="1" smtClean="0"/>
              <a:t>Aquila</a:t>
            </a:r>
            <a:r>
              <a:rPr lang="pt-BR" dirty="0" smtClean="0"/>
              <a:t>, </a:t>
            </a:r>
            <a:r>
              <a:rPr lang="pt-BR" dirty="0" err="1" smtClean="0"/>
              <a:t>Symmachus</a:t>
            </a:r>
            <a:r>
              <a:rPr lang="pt-BR" dirty="0" smtClean="0"/>
              <a:t> e </a:t>
            </a:r>
            <a:r>
              <a:rPr lang="pt-BR" dirty="0" err="1" smtClean="0"/>
              <a:t>Theodotion</a:t>
            </a:r>
            <a:r>
              <a:rPr lang="pt-BR" dirty="0" smtClean="0"/>
              <a:t>. ... Leituras destas versões foram ocasionalmente seguidas onde o Texto </a:t>
            </a:r>
            <a:r>
              <a:rPr lang="pt-BR" dirty="0" err="1" smtClean="0"/>
              <a:t>Massorético</a:t>
            </a:r>
            <a:r>
              <a:rPr lang="pt-BR" dirty="0" smtClean="0"/>
              <a:t> parecia duvidoso e onde princípios de crítica textual apontaram para tal... estas testemunhas textuais </a:t>
            </a:r>
            <a:r>
              <a:rPr lang="pt-BR" dirty="0" smtClean="0">
                <a:effectLst>
                  <a:outerShdw blurRad="38100" dist="38100" dir="2700000" algn="tl">
                    <a:srgbClr val="000000">
                      <a:alpha val="43137"/>
                    </a:srgbClr>
                  </a:outerShdw>
                </a:effectLst>
              </a:rPr>
              <a:t>pareciam</a:t>
            </a:r>
            <a:r>
              <a:rPr lang="pt-BR" dirty="0" smtClean="0"/>
              <a:t> prover a leitura correta. </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513772" y="714357"/>
            <a:ext cx="5629995" cy="6143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b="75833"/>
          <a:stretch>
            <a:fillRect/>
          </a:stretch>
        </p:blipFill>
        <p:spPr bwMode="auto">
          <a:xfrm>
            <a:off x="0" y="1785926"/>
            <a:ext cx="9144000"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57232"/>
            <a:ext cx="8229600" cy="5467368"/>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pt-BR" dirty="0" err="1" smtClean="0"/>
              <a:t>Aquila</a:t>
            </a:r>
            <a:r>
              <a:rPr lang="pt-BR" dirty="0" smtClean="0"/>
              <a:t>, </a:t>
            </a:r>
            <a:r>
              <a:rPr lang="pt-BR" dirty="0" err="1" smtClean="0"/>
              <a:t>Symmachus</a:t>
            </a:r>
            <a:r>
              <a:rPr lang="pt-BR" dirty="0" smtClean="0"/>
              <a:t>, e </a:t>
            </a:r>
            <a:r>
              <a:rPr lang="pt-BR" dirty="0" err="1" smtClean="0"/>
              <a:t>Theodotion</a:t>
            </a:r>
            <a:r>
              <a:rPr lang="pt-BR" dirty="0" smtClean="0"/>
              <a:t> não eram seus melhores tipos de tradutores de Bíblia. </a:t>
            </a:r>
            <a:r>
              <a:rPr lang="pt-BR" dirty="0" err="1" smtClean="0"/>
              <a:t>Aquila</a:t>
            </a:r>
            <a:r>
              <a:rPr lang="pt-BR" dirty="0" smtClean="0"/>
              <a:t> (D.C. 80-l35) converteu ao Judaísmo, depois para Cristianismo, e então de volta para o Judaísmo. Enquanto "Cristão," ele foi excomungado da comunidade por insistentemente se recusar a deixar a astrologia, magia, e </a:t>
            </a:r>
            <a:r>
              <a:rPr lang="pt-BR" dirty="0" err="1" smtClean="0"/>
              <a:t>necromância</a:t>
            </a:r>
            <a:r>
              <a:rPr lang="pt-BR" dirty="0" smtClean="0"/>
              <a:t>. Ele afirmou que Jesus era o "filho bastardo de Maria e um soldado romano loiro de descendência germânica". Igualmente </a:t>
            </a:r>
            <a:r>
              <a:rPr lang="pt-BR" dirty="0" err="1" smtClean="0"/>
              <a:t>Symmachus</a:t>
            </a:r>
            <a:r>
              <a:rPr lang="pt-BR" dirty="0" smtClean="0"/>
              <a:t> e </a:t>
            </a:r>
            <a:r>
              <a:rPr lang="pt-BR" dirty="0" err="1" smtClean="0"/>
              <a:t>Theodotion</a:t>
            </a:r>
            <a:r>
              <a:rPr lang="pt-BR" dirty="0" smtClean="0"/>
              <a:t> tiveram um pouco de visões </a:t>
            </a:r>
            <a:r>
              <a:rPr lang="pt-BR" dirty="0" err="1" smtClean="0"/>
              <a:t>menos-que-ortodoxas</a:t>
            </a:r>
            <a:r>
              <a:rPr lang="pt-BR" dirty="0" smtClean="0"/>
              <a:t> e, junto com </a:t>
            </a:r>
            <a:r>
              <a:rPr lang="pt-BR" dirty="0" err="1" smtClean="0"/>
              <a:t>Aquila</a:t>
            </a:r>
            <a:r>
              <a:rPr lang="pt-BR" dirty="0" smtClean="0"/>
              <a:t>, mexeram com profecia messiânica. </a:t>
            </a:r>
            <a:r>
              <a:rPr lang="pt-BR" dirty="0" smtClean="0">
                <a:effectLst>
                  <a:outerShdw blurRad="38100" dist="38100" dir="2700000" algn="tl">
                    <a:srgbClr val="000000">
                      <a:alpha val="43137"/>
                    </a:srgbClr>
                  </a:outerShdw>
                </a:effectLst>
              </a:rPr>
              <a:t>Eles substituíram </a:t>
            </a:r>
            <a:r>
              <a:rPr lang="pt-BR" dirty="0" err="1" smtClean="0">
                <a:effectLst>
                  <a:outerShdw blurRad="38100" dist="38100" dir="2700000" algn="tl">
                    <a:srgbClr val="000000">
                      <a:alpha val="43137"/>
                    </a:srgbClr>
                  </a:outerShdw>
                </a:effectLst>
              </a:rPr>
              <a:t>parthenos</a:t>
            </a:r>
            <a:r>
              <a:rPr lang="pt-BR" dirty="0" smtClean="0">
                <a:effectLst>
                  <a:outerShdw blurRad="38100" dist="38100" dir="2700000" algn="tl">
                    <a:srgbClr val="000000">
                      <a:alpha val="43137"/>
                    </a:srgbClr>
                  </a:outerShdw>
                </a:effectLst>
              </a:rPr>
              <a:t> (“virgem") por </a:t>
            </a:r>
            <a:r>
              <a:rPr lang="pt-BR" dirty="0" err="1" smtClean="0">
                <a:effectLst>
                  <a:outerShdw blurRad="38100" dist="38100" dir="2700000" algn="tl">
                    <a:srgbClr val="000000">
                      <a:alpha val="43137"/>
                    </a:srgbClr>
                  </a:outerShdw>
                </a:effectLst>
              </a:rPr>
              <a:t>neanis</a:t>
            </a:r>
            <a:r>
              <a:rPr lang="pt-BR" dirty="0" smtClean="0">
                <a:effectLst>
                  <a:outerShdw blurRad="38100" dist="38100" dir="2700000" algn="tl">
                    <a:srgbClr val="000000">
                      <a:alpha val="43137"/>
                    </a:srgbClr>
                  </a:outerShdw>
                </a:effectLst>
              </a:rPr>
              <a:t> (“mulher jovem”)</a:t>
            </a:r>
            <a:r>
              <a:rPr lang="pt-BR" dirty="0" smtClean="0"/>
              <a:t>  e buscaram distorcer as Escrituras de forma que isto seria mais compatível com a visão </a:t>
            </a:r>
            <a:r>
              <a:rPr lang="pt-BR" dirty="0" err="1" smtClean="0"/>
              <a:t>Ebionita</a:t>
            </a:r>
            <a:r>
              <a:rPr lang="pt-BR" dirty="0" smtClean="0"/>
              <a:t> deles. </a:t>
            </a: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9840"/>
            <a:ext cx="8229600" cy="79608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pt-BR" sz="3600" dirty="0" smtClean="0"/>
              <a:t>Jesus é desprezado completamente</a:t>
            </a:r>
            <a:endParaRPr lang="pt-BR" sz="3600" dirty="0"/>
          </a:p>
        </p:txBody>
      </p:sp>
      <p:sp>
        <p:nvSpPr>
          <p:cNvPr id="3" name="Espaço Reservado para Conteúdo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pt-BR" dirty="0" smtClean="0"/>
              <a:t>Isaías 9:6 da JFA lê: " Porque um menino nos nasceu, um filho se nos deu; e o governo estará sobre os seus ombros; e o seu nome será: Maravilhoso Conselheiro, Deus Forte, Pai Eterno, Príncipe da Paz. ". A divindade desta Criança Maravilhosa é claramente evidente, mas é completamente obliterada na </a:t>
            </a:r>
            <a:r>
              <a:rPr lang="pt-BR" b="1" dirty="0" err="1" smtClean="0"/>
              <a:t>Septuaguinta</a:t>
            </a:r>
            <a:r>
              <a:rPr lang="pt-BR" dirty="0" smtClean="0"/>
              <a:t>: </a:t>
            </a:r>
          </a:p>
          <a:p>
            <a:pPr>
              <a:buNone/>
            </a:pPr>
            <a:r>
              <a:rPr lang="pt-BR" dirty="0" smtClean="0"/>
              <a:t>	" Porque uma criança nos nasceu, e um filho é dado a nós, cujo governo está nos seus ombros: e o nome dele é chamado o Mensageiro de grande deliberação; porque eu trarei paz aos príncipes, e saúde para ele". </a:t>
            </a:r>
            <a:endParaRPr lang="pt-BR" dirty="0"/>
          </a:p>
        </p:txBody>
      </p:sp>
      <p:pic>
        <p:nvPicPr>
          <p:cNvPr id="4" name="Image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042"/>
            <a:ext cx="8229600" cy="653210"/>
          </a:xfrm>
        </p:spPr>
        <p:txBody>
          <a:bodyPr>
            <a:normAutofit fontScale="90000"/>
          </a:bodyPr>
          <a:lstStyle/>
          <a:p>
            <a:pPr algn="ctr"/>
            <a:r>
              <a:rPr lang="pt-BR" dirty="0" smtClean="0"/>
              <a:t>Organograma do mal</a:t>
            </a:r>
            <a:endParaRPr lang="pt-BR" dirty="0"/>
          </a:p>
        </p:txBody>
      </p:sp>
      <p:pic>
        <p:nvPicPr>
          <p:cNvPr id="4" name="Espaço Reservado para Conteúdo 3" descr="harper_thumb.png"/>
          <p:cNvPicPr>
            <a:picLocks noGrp="1" noChangeAspect="1"/>
          </p:cNvPicPr>
          <p:nvPr>
            <p:ph idx="1"/>
          </p:nvPr>
        </p:nvPicPr>
        <p:blipFill>
          <a:blip r:embed="rId2"/>
          <a:srcRect r="1911" b="10984"/>
          <a:stretch>
            <a:fillRect/>
          </a:stretch>
        </p:blipFill>
        <p:spPr>
          <a:xfrm>
            <a:off x="571472" y="1214422"/>
            <a:ext cx="7929618" cy="5408374"/>
          </a:xfrm>
        </p:spPr>
      </p:pic>
      <p:pic>
        <p:nvPicPr>
          <p:cNvPr id="5" name="Image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500042"/>
            <a:ext cx="8229600" cy="846980"/>
          </a:xfrm>
        </p:spPr>
        <p:txBody>
          <a:bodyPr/>
          <a:lstStyle/>
          <a:p>
            <a:r>
              <a:rPr lang="pt-BR" dirty="0" smtClean="0"/>
              <a:t>Por que devemos rejeitar?</a:t>
            </a:r>
            <a:endParaRPr lang="pt-BR" dirty="0"/>
          </a:p>
        </p:txBody>
      </p:sp>
      <p:sp>
        <p:nvSpPr>
          <p:cNvPr id="3" name="Espaço Reservado para Conteúdo 2"/>
          <p:cNvSpPr>
            <a:spLocks noGrp="1"/>
          </p:cNvSpPr>
          <p:nvPr>
            <p:ph sz="half" idx="1"/>
          </p:nvPr>
        </p:nvSpPr>
        <p:spPr>
          <a:xfrm>
            <a:off x="457200" y="1500174"/>
            <a:ext cx="5257808" cy="5143536"/>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pt-BR" dirty="0" smtClean="0"/>
              <a:t>É uma tradução feita a partir do texto crítico.</a:t>
            </a:r>
          </a:p>
          <a:p>
            <a:r>
              <a:rPr lang="pt-BR" dirty="0" smtClean="0"/>
              <a:t>Usa como método a equivalência dinâmica.</a:t>
            </a:r>
          </a:p>
          <a:p>
            <a:r>
              <a:rPr lang="pt-BR" dirty="0" smtClean="0"/>
              <a:t>Aliou-se com a Harper Collins que adquiriu os direitos da </a:t>
            </a:r>
            <a:r>
              <a:rPr lang="pt-BR" dirty="0" err="1" smtClean="0"/>
              <a:t>Zondervan</a:t>
            </a:r>
            <a:r>
              <a:rPr lang="pt-BR" dirty="0" smtClean="0"/>
              <a:t> e Thomas Nelson, duas grandes editoras evangélicas do mundo.</a:t>
            </a:r>
          </a:p>
          <a:p>
            <a:r>
              <a:rPr lang="pt-BR" dirty="0" smtClean="0"/>
              <a:t>A Harper Collins não é regida por princípios </a:t>
            </a:r>
            <a:r>
              <a:rPr lang="pt-BR" dirty="0" err="1" smtClean="0"/>
              <a:t>critãos</a:t>
            </a:r>
            <a:r>
              <a:rPr lang="pt-BR" dirty="0" smtClean="0"/>
              <a:t>. Ela publica e vende, através de diferentes selos livros sobre Tarô, Misticismo, Nova Era...</a:t>
            </a:r>
          </a:p>
          <a:p>
            <a:r>
              <a:rPr lang="pt-BR" dirty="0" smtClean="0"/>
              <a:t>A Editora Vida é filial da </a:t>
            </a:r>
            <a:r>
              <a:rPr lang="pt-BR" dirty="0" err="1" smtClean="0"/>
              <a:t>Zondervan</a:t>
            </a:r>
            <a:r>
              <a:rPr lang="pt-BR" dirty="0" smtClean="0"/>
              <a:t>.</a:t>
            </a:r>
            <a:endParaRPr lang="pt-BR" dirty="0"/>
          </a:p>
        </p:txBody>
      </p:sp>
      <p:pic>
        <p:nvPicPr>
          <p:cNvPr id="5" name="Espaço Reservado para Conteúdo 4" descr="images.jpg44.jpg"/>
          <p:cNvPicPr>
            <a:picLocks noGrp="1" noChangeAspect="1"/>
          </p:cNvPicPr>
          <p:nvPr>
            <p:ph sz="half" idx="2"/>
          </p:nvPr>
        </p:nvPicPr>
        <p:blipFill>
          <a:blip r:embed="rId2"/>
          <a:stretch>
            <a:fillRect/>
          </a:stretch>
        </p:blipFill>
        <p:spPr>
          <a:xfrm>
            <a:off x="6000760" y="2357430"/>
            <a:ext cx="2571768" cy="257176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Image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500042"/>
            <a:ext cx="8229600" cy="796086"/>
          </a:xfrm>
        </p:spPr>
        <p:txBody>
          <a:bodyPr>
            <a:normAutofit fontScale="90000"/>
          </a:bodyPr>
          <a:lstStyle/>
          <a:p>
            <a:r>
              <a:rPr lang="pt-BR" dirty="0" smtClean="0"/>
              <a:t>ASSOCIAÇÕES INACEITÁVEIS!</a:t>
            </a:r>
            <a:endParaRPr lang="pt-BR" dirty="0"/>
          </a:p>
        </p:txBody>
      </p:sp>
      <p:sp>
        <p:nvSpPr>
          <p:cNvPr id="3" name="Espaço Reservado para Conteúdo 2"/>
          <p:cNvSpPr>
            <a:spLocks noGrp="1"/>
          </p:cNvSpPr>
          <p:nvPr>
            <p:ph sz="half" idx="1"/>
          </p:nvPr>
        </p:nvSpPr>
        <p:spPr>
          <a:xfrm>
            <a:off x="457200" y="1571612"/>
            <a:ext cx="4400552" cy="5000660"/>
          </a:xfrm>
        </p:spPr>
        <p:style>
          <a:lnRef idx="1">
            <a:schemeClr val="accent1"/>
          </a:lnRef>
          <a:fillRef idx="2">
            <a:schemeClr val="accent1"/>
          </a:fillRef>
          <a:effectRef idx="1">
            <a:schemeClr val="accent1"/>
          </a:effectRef>
          <a:fontRef idx="minor">
            <a:schemeClr val="dk1"/>
          </a:fontRef>
        </p:style>
        <p:txBody>
          <a:bodyPr>
            <a:normAutofit/>
          </a:bodyPr>
          <a:lstStyle/>
          <a:p>
            <a:r>
              <a:rPr lang="pt-BR" dirty="0" smtClean="0"/>
              <a:t>Homossexualismo...</a:t>
            </a:r>
          </a:p>
          <a:p>
            <a:r>
              <a:rPr lang="pt-BR" dirty="0" smtClean="0"/>
              <a:t>E a bíblia </a:t>
            </a:r>
            <a:r>
              <a:rPr lang="pt-BR" sz="3200" dirty="0" smtClean="0"/>
              <a:t>satânica </a:t>
            </a:r>
            <a:r>
              <a:rPr lang="pt-BR" dirty="0" smtClean="0"/>
              <a:t>de Anton </a:t>
            </a:r>
            <a:r>
              <a:rPr lang="pt-BR" dirty="0" err="1" smtClean="0"/>
              <a:t>Lavey</a:t>
            </a:r>
            <a:r>
              <a:rPr lang="pt-BR" dirty="0" smtClean="0"/>
              <a:t>.</a:t>
            </a:r>
          </a:p>
          <a:p>
            <a:r>
              <a:rPr lang="pt-BR" dirty="0" smtClean="0"/>
              <a:t>A comissão de tradução da NIV apresentava dois homossexuais:</a:t>
            </a:r>
          </a:p>
          <a:p>
            <a:pPr>
              <a:buFont typeface="Wingdings" pitchFamily="2" charset="2"/>
              <a:buChar char="Ø"/>
            </a:pPr>
            <a:r>
              <a:rPr lang="pt-BR" dirty="0" smtClean="0"/>
              <a:t>Dr. </a:t>
            </a:r>
            <a:r>
              <a:rPr lang="pt-BR" dirty="0" err="1" smtClean="0"/>
              <a:t>Marten</a:t>
            </a:r>
            <a:r>
              <a:rPr lang="pt-BR" dirty="0" smtClean="0"/>
              <a:t> </a:t>
            </a:r>
            <a:r>
              <a:rPr lang="pt-BR" dirty="0" err="1" smtClean="0"/>
              <a:t>Woudstra</a:t>
            </a:r>
            <a:endParaRPr lang="pt-BR" dirty="0" smtClean="0"/>
          </a:p>
          <a:p>
            <a:pPr>
              <a:buFont typeface="Wingdings" pitchFamily="2" charset="2"/>
              <a:buChar char="Ø"/>
            </a:pPr>
            <a:r>
              <a:rPr lang="pt-BR" dirty="0" smtClean="0"/>
              <a:t>Virginia </a:t>
            </a:r>
            <a:r>
              <a:rPr lang="pt-BR" dirty="0" err="1" smtClean="0"/>
              <a:t>Ramey</a:t>
            </a:r>
            <a:r>
              <a:rPr lang="pt-BR" dirty="0" smtClean="0"/>
              <a:t> </a:t>
            </a:r>
            <a:r>
              <a:rPr lang="pt-BR" dirty="0" err="1" smtClean="0"/>
              <a:t>Mollenkott</a:t>
            </a:r>
            <a:r>
              <a:rPr lang="pt-BR" dirty="0" smtClean="0"/>
              <a:t> </a:t>
            </a:r>
          </a:p>
          <a:p>
            <a:r>
              <a:rPr lang="pt-BR" dirty="0" smtClean="0"/>
              <a:t>Harper Collins publica também “</a:t>
            </a:r>
            <a:r>
              <a:rPr lang="pt-BR" dirty="0" err="1" smtClean="0"/>
              <a:t>The</a:t>
            </a:r>
            <a:r>
              <a:rPr lang="pt-BR" dirty="0" smtClean="0"/>
              <a:t> </a:t>
            </a:r>
            <a:r>
              <a:rPr lang="pt-BR" dirty="0" err="1" smtClean="0"/>
              <a:t>Joy</a:t>
            </a:r>
            <a:r>
              <a:rPr lang="pt-BR" dirty="0" smtClean="0"/>
              <a:t> </a:t>
            </a:r>
            <a:r>
              <a:rPr lang="pt-BR" dirty="0" err="1" smtClean="0"/>
              <a:t>of</a:t>
            </a:r>
            <a:r>
              <a:rPr lang="pt-BR" dirty="0" smtClean="0"/>
              <a:t> Gay </a:t>
            </a:r>
            <a:r>
              <a:rPr lang="pt-BR" dirty="0" err="1" smtClean="0"/>
              <a:t>Sex</a:t>
            </a:r>
            <a:r>
              <a:rPr lang="pt-BR" dirty="0" smtClean="0"/>
              <a:t>”. </a:t>
            </a:r>
            <a:endParaRPr lang="pt-BR" dirty="0"/>
          </a:p>
        </p:txBody>
      </p:sp>
      <p:pic>
        <p:nvPicPr>
          <p:cNvPr id="5" name="Espaço Reservado para Conteúdo 4" descr="The-Satanic-Bible"/>
          <p:cNvPicPr>
            <a:picLocks noGrp="1"/>
          </p:cNvPicPr>
          <p:nvPr>
            <p:ph sz="half" idx="2"/>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bwMode="auto">
          <a:xfrm>
            <a:off x="5929322" y="2571744"/>
            <a:ext cx="2019325" cy="2747178"/>
          </a:xfrm>
          <a:prstGeom prst="rect">
            <a:avLst/>
          </a:prstGeom>
          <a:noFill/>
          <a:ln>
            <a:noFill/>
          </a:ln>
        </p:spPr>
      </p:pic>
      <p:pic>
        <p:nvPicPr>
          <p:cNvPr id="6" name="Image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962028"/>
            <a:ext cx="8258204" cy="568168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pt-BR" sz="4400" dirty="0" smtClean="0"/>
              <a:t>Porque não temos que </a:t>
            </a:r>
            <a:r>
              <a:rPr lang="pt-BR" sz="4800" dirty="0" smtClean="0">
                <a:effectLst>
                  <a:glow rad="228600">
                    <a:schemeClr val="accent1">
                      <a:satMod val="175000"/>
                      <a:alpha val="40000"/>
                    </a:schemeClr>
                  </a:glow>
                  <a:outerShdw blurRad="38100" dist="38100" dir="2700000" algn="tl">
                    <a:srgbClr val="000000">
                      <a:alpha val="43137"/>
                    </a:srgbClr>
                  </a:outerShdw>
                </a:effectLst>
              </a:rPr>
              <a:t>lutar</a:t>
            </a:r>
            <a:r>
              <a:rPr lang="pt-BR" sz="4800" dirty="0" smtClean="0">
                <a:effectLst>
                  <a:glow rad="228600">
                    <a:schemeClr val="accent1">
                      <a:satMod val="175000"/>
                      <a:alpha val="40000"/>
                    </a:schemeClr>
                  </a:glow>
                </a:effectLst>
              </a:rPr>
              <a:t> </a:t>
            </a:r>
            <a:r>
              <a:rPr lang="pt-BR" sz="4400" dirty="0" smtClean="0"/>
              <a:t>contra a carne e o sangue, mas, sim, contra os principados, contra as potestades, contra os príncipes das trevas deste século, contra as hostes espirituais da maldade, nos [</a:t>
            </a:r>
            <a:r>
              <a:rPr lang="pt-BR" sz="4400" i="1" dirty="0" smtClean="0"/>
              <a:t>lugares] celestiais. (</a:t>
            </a:r>
            <a:r>
              <a:rPr lang="pt-BR" sz="4400" i="1" dirty="0" err="1" smtClean="0"/>
              <a:t>Ef</a:t>
            </a:r>
            <a:r>
              <a:rPr lang="pt-BR" sz="4400" i="1" dirty="0" smtClean="0"/>
              <a:t>.6:12)</a:t>
            </a: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2910" y="285728"/>
            <a:ext cx="8229600" cy="1143000"/>
          </a:xfrm>
        </p:spPr>
        <p:txBody>
          <a:bodyPr/>
          <a:lstStyle/>
          <a:p>
            <a:r>
              <a:rPr lang="pt-BR" dirty="0" smtClean="0"/>
              <a:t>E o que isso tem a ver?</a:t>
            </a:r>
            <a:endParaRPr lang="pt-BR" dirty="0"/>
          </a:p>
        </p:txBody>
      </p:sp>
      <p:sp>
        <p:nvSpPr>
          <p:cNvPr id="6" name="Espaço Reservado para Conteúdo 5"/>
          <p:cNvSpPr>
            <a:spLocks noGrp="1"/>
          </p:cNvSpPr>
          <p:nvPr>
            <p:ph idx="1"/>
          </p:nvPr>
        </p:nvSpPr>
        <p:spPr>
          <a:xfrm>
            <a:off x="457200" y="1643050"/>
            <a:ext cx="8229600" cy="4681550"/>
          </a:xfrm>
        </p:spPr>
        <p:style>
          <a:lnRef idx="1">
            <a:schemeClr val="accent1"/>
          </a:lnRef>
          <a:fillRef idx="2">
            <a:schemeClr val="accent1"/>
          </a:fillRef>
          <a:effectRef idx="1">
            <a:schemeClr val="accent1"/>
          </a:effectRef>
          <a:fontRef idx="minor">
            <a:schemeClr val="dk1"/>
          </a:fontRef>
        </p:style>
        <p:txBody>
          <a:bodyPr>
            <a:normAutofit/>
          </a:bodyPr>
          <a:lstStyle/>
          <a:p>
            <a:r>
              <a:rPr lang="pt-BR" sz="2800" dirty="0" smtClean="0"/>
              <a:t>O fato do presidente da Comissão de tradução do Velho Testamento ser homossexual não tem nada a ver? A homossexualidade do Dr. </a:t>
            </a:r>
            <a:r>
              <a:rPr lang="pt-BR" sz="2800" dirty="0" err="1" smtClean="0"/>
              <a:t>Marten</a:t>
            </a:r>
            <a:r>
              <a:rPr lang="pt-BR" sz="2800" dirty="0" smtClean="0"/>
              <a:t> não era nenhum segredo para a CBT (Comissão Bíblica de Tradução).</a:t>
            </a:r>
          </a:p>
          <a:p>
            <a:r>
              <a:rPr lang="pt-BR" sz="2800" dirty="0" smtClean="0"/>
              <a:t>  A Dr. Virginia </a:t>
            </a:r>
            <a:r>
              <a:rPr lang="pt-BR" sz="2800" dirty="0" err="1" smtClean="0"/>
              <a:t>Mollenkot</a:t>
            </a:r>
            <a:r>
              <a:rPr lang="pt-BR" sz="2800" dirty="0" smtClean="0"/>
              <a:t>, crítica literária da Bíblia, é uma </a:t>
            </a:r>
            <a:r>
              <a:rPr lang="pt-BR" sz="2800" dirty="0" err="1" smtClean="0"/>
              <a:t>uma</a:t>
            </a:r>
            <a:r>
              <a:rPr lang="pt-BR" sz="2800" dirty="0" smtClean="0"/>
              <a:t> lésbica assumida.</a:t>
            </a:r>
          </a:p>
          <a:p>
            <a:pPr>
              <a:buFont typeface="Wingdings" pitchFamily="2" charset="2"/>
              <a:buChar char="Ø"/>
            </a:pPr>
            <a:r>
              <a:rPr lang="pt-BR" sz="2800" dirty="0" smtClean="0"/>
              <a:t>“</a:t>
            </a:r>
            <a:r>
              <a:rPr lang="pt-BR" sz="2800" i="1" dirty="0" smtClean="0"/>
              <a:t>Minha homossexualidade tem sido sempre uma parte de mim</a:t>
            </a:r>
            <a:r>
              <a:rPr lang="pt-BR" sz="2800" dirty="0" smtClean="0"/>
              <a:t>...” </a:t>
            </a:r>
            <a:r>
              <a:rPr lang="pt-BR" sz="2800" i="1" dirty="0" smtClean="0"/>
              <a:t>Virginia </a:t>
            </a:r>
            <a:r>
              <a:rPr lang="pt-BR" sz="2800" i="1" dirty="0" err="1" smtClean="0"/>
              <a:t>Mollenkot</a:t>
            </a:r>
            <a:endParaRPr lang="pt-BR" sz="2800" i="1"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642918"/>
            <a:ext cx="8215370" cy="77554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pt-BR" dirty="0" smtClean="0"/>
              <a:t>Resultado:</a:t>
            </a:r>
            <a:endParaRPr lang="pt-BR" dirty="0"/>
          </a:p>
        </p:txBody>
      </p:sp>
      <p:sp>
        <p:nvSpPr>
          <p:cNvPr id="3" name="Espaço Reservado para Conteúdo 2"/>
          <p:cNvSpPr>
            <a:spLocks noGrp="1"/>
          </p:cNvSpPr>
          <p:nvPr>
            <p:ph idx="1"/>
          </p:nvPr>
        </p:nvSpPr>
        <p:spPr>
          <a:xfrm>
            <a:off x="457200" y="1500174"/>
            <a:ext cx="8229600" cy="4929222"/>
          </a:xfrm>
        </p:spPr>
        <p:style>
          <a:lnRef idx="1">
            <a:schemeClr val="dk1"/>
          </a:lnRef>
          <a:fillRef idx="3">
            <a:schemeClr val="dk1"/>
          </a:fillRef>
          <a:effectRef idx="2">
            <a:schemeClr val="dk1"/>
          </a:effectRef>
          <a:fontRef idx="minor">
            <a:schemeClr val="lt1"/>
          </a:fontRef>
        </p:style>
        <p:txBody>
          <a:bodyPr>
            <a:noAutofit/>
          </a:bodyPr>
          <a:lstStyle/>
          <a:p>
            <a:r>
              <a:rPr lang="pt-BR" sz="2800" dirty="0" smtClean="0"/>
              <a:t>A palavra SODOMITA foi excluída da Bíblia porque o Dr. </a:t>
            </a:r>
            <a:r>
              <a:rPr lang="pt-BR" sz="2800" dirty="0" err="1" smtClean="0"/>
              <a:t>Marten</a:t>
            </a:r>
            <a:r>
              <a:rPr lang="pt-BR" sz="2800" dirty="0" smtClean="0"/>
              <a:t> preferiu por motivo de “precisão”.</a:t>
            </a:r>
          </a:p>
          <a:p>
            <a:r>
              <a:rPr lang="pt-BR" sz="2800" dirty="0" smtClean="0"/>
              <a:t>  Para os dois gays a palavra “homossexual” ou “sodomia” é anacrônica para textos antigos. Segundo eles se trata de prostituição cultual e estupro (</a:t>
            </a:r>
            <a:r>
              <a:rPr lang="pt-BR" sz="2800" dirty="0" err="1" smtClean="0"/>
              <a:t>Gn</a:t>
            </a:r>
            <a:r>
              <a:rPr lang="pt-BR" sz="2800" dirty="0" smtClean="0"/>
              <a:t>.19).</a:t>
            </a:r>
          </a:p>
          <a:p>
            <a:r>
              <a:rPr lang="pt-BR" sz="2800" dirty="0" smtClean="0"/>
              <a:t> Dizem também que a passagem de Sodoma e </a:t>
            </a:r>
            <a:r>
              <a:rPr lang="pt-BR" sz="2800" dirty="0" err="1" smtClean="0"/>
              <a:t>Gomorra</a:t>
            </a:r>
            <a:r>
              <a:rPr lang="pt-BR" sz="2800" dirty="0" smtClean="0"/>
              <a:t> (</a:t>
            </a:r>
            <a:r>
              <a:rPr lang="pt-BR" sz="2800" dirty="0" err="1" smtClean="0"/>
              <a:t>Gn</a:t>
            </a:r>
            <a:r>
              <a:rPr lang="pt-BR" sz="2800" dirty="0" smtClean="0"/>
              <a:t>.19) é um incidente isolado e não podemos concluir que o homossexualismo é condenado nessa passagem.</a:t>
            </a:r>
            <a:endParaRPr lang="pt-BR" sz="2800"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928678"/>
            <a:ext cx="8143932" cy="857248"/>
          </a:xfrm>
        </p:spPr>
        <p:style>
          <a:lnRef idx="1">
            <a:schemeClr val="dk1"/>
          </a:lnRef>
          <a:fillRef idx="2">
            <a:schemeClr val="dk1"/>
          </a:fillRef>
          <a:effectRef idx="1">
            <a:schemeClr val="dk1"/>
          </a:effectRef>
          <a:fontRef idx="minor">
            <a:schemeClr val="dk1"/>
          </a:fontRef>
        </p:style>
        <p:txBody>
          <a:bodyPr>
            <a:normAutofit/>
          </a:bodyPr>
          <a:lstStyle/>
          <a:p>
            <a:pPr algn="ctr"/>
            <a:r>
              <a:rPr lang="pt-BR" dirty="0" smtClean="0"/>
              <a:t> Antigo Testamento</a:t>
            </a:r>
            <a:endParaRPr lang="pt-BR" dirty="0"/>
          </a:p>
        </p:txBody>
      </p:sp>
      <p:sp>
        <p:nvSpPr>
          <p:cNvPr id="3" name="Espaço Reservado para Conteúdo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a:buNone/>
            </a:pPr>
            <a:r>
              <a:rPr lang="pt-BR" dirty="0" smtClean="0"/>
              <a:t>	A Palavra Sodomita foi retirada do Antigo Testamento</a:t>
            </a:r>
          </a:p>
          <a:p>
            <a:endParaRPr lang="pt-BR" dirty="0" smtClean="0"/>
          </a:p>
          <a:p>
            <a:r>
              <a:rPr lang="pt-BR" dirty="0" err="1" smtClean="0"/>
              <a:t>Dt</a:t>
            </a:r>
            <a:r>
              <a:rPr lang="pt-BR" dirty="0" smtClean="0"/>
              <a:t>.23:17</a:t>
            </a:r>
          </a:p>
          <a:p>
            <a:r>
              <a:rPr lang="pt-BR" dirty="0" smtClean="0"/>
              <a:t>I Rs.14:24</a:t>
            </a:r>
          </a:p>
          <a:p>
            <a:r>
              <a:rPr lang="pt-BR" dirty="0" smtClean="0"/>
              <a:t>I Rs.15:12</a:t>
            </a:r>
          </a:p>
          <a:p>
            <a:r>
              <a:rPr lang="pt-BR" dirty="0" smtClean="0"/>
              <a:t>I Rs.22:46,47</a:t>
            </a:r>
          </a:p>
          <a:p>
            <a:r>
              <a:rPr lang="pt-BR" dirty="0" smtClean="0"/>
              <a:t>II Rs.23:7</a:t>
            </a:r>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pic>
        <p:nvPicPr>
          <p:cNvPr id="4098" name="Picture 2" descr="F:\the vvvoice\A Igreja Presbiteriana dos EUA e o homossexualismo - CACP - Ministério Apologético_files\ig-gay-medio.jpg"/>
          <p:cNvPicPr>
            <a:picLocks noChangeAspect="1" noChangeArrowheads="1"/>
          </p:cNvPicPr>
          <p:nvPr/>
        </p:nvPicPr>
        <p:blipFill>
          <a:blip r:embed="rId3"/>
          <a:srcRect/>
          <a:stretch>
            <a:fillRect/>
          </a:stretch>
        </p:blipFill>
        <p:spPr bwMode="auto">
          <a:xfrm>
            <a:off x="5000628" y="3214686"/>
            <a:ext cx="2857500" cy="2857500"/>
          </a:xfrm>
          <a:prstGeom prst="ellipse">
            <a:avLst/>
          </a:prstGeom>
          <a:ln>
            <a:noFill/>
          </a:ln>
          <a:effectLst>
            <a:softEdge rad="112500"/>
          </a:effectLst>
        </p:spPr>
      </p:pic>
      <p:sp>
        <p:nvSpPr>
          <p:cNvPr id="6" name="Símbolo de 'Não' 5"/>
          <p:cNvSpPr/>
          <p:nvPr/>
        </p:nvSpPr>
        <p:spPr>
          <a:xfrm rot="21107712">
            <a:off x="4786314" y="3071810"/>
            <a:ext cx="3286148" cy="3071834"/>
          </a:xfrm>
          <a:prstGeom prst="noSmoking">
            <a:avLst>
              <a:gd name="adj" fmla="val 592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28678"/>
            <a:ext cx="8229600" cy="1143000"/>
          </a:xfrm>
        </p:spPr>
        <p:style>
          <a:lnRef idx="1">
            <a:schemeClr val="dk1"/>
          </a:lnRef>
          <a:fillRef idx="2">
            <a:schemeClr val="dk1"/>
          </a:fillRef>
          <a:effectRef idx="1">
            <a:schemeClr val="dk1"/>
          </a:effectRef>
          <a:fontRef idx="minor">
            <a:schemeClr val="dk1"/>
          </a:fontRef>
        </p:style>
        <p:txBody>
          <a:bodyPr/>
          <a:lstStyle/>
          <a:p>
            <a:pPr algn="ctr"/>
            <a:r>
              <a:rPr lang="pt-BR" dirty="0" smtClean="0"/>
              <a:t>Nova </a:t>
            </a:r>
            <a:r>
              <a:rPr lang="pt-BR" sz="2800" dirty="0" err="1" smtClean="0"/>
              <a:t>per</a:t>
            </a:r>
            <a:r>
              <a:rPr lang="pt-BR" dirty="0" err="1" smtClean="0"/>
              <a:t>Versão</a:t>
            </a:r>
            <a:r>
              <a:rPr lang="pt-BR" dirty="0" smtClean="0"/>
              <a:t> Internacional</a:t>
            </a:r>
            <a:endParaRPr lang="pt-BR" dirty="0"/>
          </a:p>
        </p:txBody>
      </p:sp>
      <p:sp>
        <p:nvSpPr>
          <p:cNvPr id="3" name="Espaço Reservado para Conteúdo 2"/>
          <p:cNvSpPr>
            <a:spLocks noGrp="1"/>
          </p:cNvSpPr>
          <p:nvPr>
            <p:ph idx="1"/>
          </p:nvPr>
        </p:nvSpPr>
        <p:spPr>
          <a:xfrm>
            <a:off x="457200" y="2183152"/>
            <a:ext cx="8229600" cy="4389120"/>
          </a:xfrm>
        </p:spPr>
        <p:style>
          <a:lnRef idx="1">
            <a:schemeClr val="dk1"/>
          </a:lnRef>
          <a:fillRef idx="3">
            <a:schemeClr val="dk1"/>
          </a:fillRef>
          <a:effectRef idx="2">
            <a:schemeClr val="dk1"/>
          </a:effectRef>
          <a:fontRef idx="minor">
            <a:schemeClr val="lt1"/>
          </a:fontRef>
        </p:style>
        <p:txBody>
          <a:bodyPr>
            <a:noAutofit/>
          </a:bodyPr>
          <a:lstStyle/>
          <a:p>
            <a:pPr algn="ctr"/>
            <a:r>
              <a:rPr lang="pt-BR" sz="3600" dirty="0" smtClean="0"/>
              <a:t>“Nenhum israelita, homem ou mulher, poderá tornar-se </a:t>
            </a:r>
            <a:r>
              <a:rPr lang="pt-BR" sz="3600" b="1" dirty="0" smtClean="0"/>
              <a:t>prostituto cultual</a:t>
            </a:r>
            <a:r>
              <a:rPr lang="pt-BR" sz="3600" dirty="0" smtClean="0"/>
              <a:t>.  Não tragam ao santuário do SENHOR, o seu Deus, os ganhos de uma </a:t>
            </a:r>
            <a:r>
              <a:rPr lang="pt-BR" sz="3600" b="1" dirty="0" smtClean="0"/>
              <a:t>prostituta</a:t>
            </a:r>
            <a:r>
              <a:rPr lang="pt-BR" sz="3600" dirty="0" smtClean="0"/>
              <a:t> ou de um </a:t>
            </a:r>
            <a:r>
              <a:rPr lang="pt-BR" sz="3600" b="1" dirty="0" smtClean="0"/>
              <a:t>prostituto</a:t>
            </a:r>
            <a:r>
              <a:rPr lang="pt-BR" sz="3600" dirty="0" smtClean="0"/>
              <a:t>, a fim de pagar algum voto, pois o SENHOR, o seu Deus, por ambos tem repugnância. </a:t>
            </a:r>
            <a:r>
              <a:rPr lang="pt-BR" sz="2400" dirty="0" err="1" smtClean="0"/>
              <a:t>Dt</a:t>
            </a:r>
            <a:r>
              <a:rPr lang="pt-BR" sz="2400" dirty="0" smtClean="0"/>
              <a:t>.23:17,18</a:t>
            </a:r>
            <a:endParaRPr lang="pt-BR" sz="36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00116"/>
            <a:ext cx="8229600" cy="1143000"/>
          </a:xfrm>
        </p:spPr>
        <p:style>
          <a:lnRef idx="1">
            <a:schemeClr val="accent1"/>
          </a:lnRef>
          <a:fillRef idx="3">
            <a:schemeClr val="accent1"/>
          </a:fillRef>
          <a:effectRef idx="2">
            <a:schemeClr val="accent1"/>
          </a:effectRef>
          <a:fontRef idx="minor">
            <a:schemeClr val="lt1"/>
          </a:fontRef>
        </p:style>
        <p:txBody>
          <a:bodyPr/>
          <a:lstStyle/>
          <a:p>
            <a:pPr algn="ctr"/>
            <a:r>
              <a:rPr lang="pt-BR" dirty="0" smtClean="0"/>
              <a:t>Almeida Corrigida Fiel</a:t>
            </a:r>
            <a:endParaRPr lang="pt-BR" dirty="0"/>
          </a:p>
        </p:txBody>
      </p:sp>
      <p:sp>
        <p:nvSpPr>
          <p:cNvPr id="3" name="Espaço Reservado para Conteúdo 2"/>
          <p:cNvSpPr>
            <a:spLocks noGrp="1"/>
          </p:cNvSpPr>
          <p:nvPr>
            <p:ph idx="1"/>
          </p:nvPr>
        </p:nvSpPr>
        <p:spPr>
          <a:xfrm>
            <a:off x="457200" y="2254590"/>
            <a:ext cx="8229600" cy="4389120"/>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gn="ctr"/>
            <a:endParaRPr lang="pt-BR" sz="3200" dirty="0" smtClean="0"/>
          </a:p>
          <a:p>
            <a:pPr algn="ctr"/>
            <a:r>
              <a:rPr lang="pt-BR" sz="3200" dirty="0" smtClean="0"/>
              <a:t>Não haverá prostituta dentre as filhas de Israel; nem haverá sodomita dentre os filhos de Israel. Não trarás o salário da prostituta nem preço de um sodomita à casa do SENHOR teu Deus por qualquer voto; porque ambos [</a:t>
            </a:r>
            <a:r>
              <a:rPr lang="pt-BR" sz="3200" i="1" dirty="0" smtClean="0"/>
              <a:t>são] </a:t>
            </a:r>
            <a:r>
              <a:rPr lang="pt-BR" sz="3200" dirty="0" smtClean="0"/>
              <a:t>igualmente abominação ao SENHOR teu Deus</a:t>
            </a:r>
            <a:r>
              <a:rPr lang="pt-BR" sz="3200" i="1" dirty="0" smtClean="0"/>
              <a:t>. </a:t>
            </a:r>
          </a:p>
          <a:p>
            <a:pPr algn="ctr"/>
            <a:r>
              <a:rPr lang="pt-BR" dirty="0" err="1" smtClean="0"/>
              <a:t>Dt</a:t>
            </a:r>
            <a:r>
              <a:rPr lang="pt-BR" dirty="0" smtClean="0"/>
              <a:t>.23:17,18</a:t>
            </a:r>
            <a:endParaRPr lang="pt-B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00116"/>
            <a:ext cx="8229600" cy="1143000"/>
          </a:xfrm>
        </p:spPr>
        <p:style>
          <a:lnRef idx="1">
            <a:schemeClr val="accent1"/>
          </a:lnRef>
          <a:fillRef idx="2">
            <a:schemeClr val="accent1"/>
          </a:fillRef>
          <a:effectRef idx="1">
            <a:schemeClr val="accent1"/>
          </a:effectRef>
          <a:fontRef idx="minor">
            <a:schemeClr val="dk1"/>
          </a:fontRef>
        </p:style>
        <p:txBody>
          <a:bodyPr/>
          <a:lstStyle/>
          <a:p>
            <a:pPr algn="ctr"/>
            <a:r>
              <a:rPr lang="pt-BR" dirty="0" smtClean="0"/>
              <a:t>1 Co.5:1 (</a:t>
            </a:r>
            <a:r>
              <a:rPr lang="el-GR" dirty="0" smtClean="0"/>
              <a:t>ονομαζεται</a:t>
            </a:r>
            <a:r>
              <a:rPr lang="pt-BR" dirty="0" smtClean="0"/>
              <a:t>)</a:t>
            </a:r>
            <a:endParaRPr lang="pt-BR" dirty="0"/>
          </a:p>
        </p:txBody>
      </p:sp>
      <p:sp>
        <p:nvSpPr>
          <p:cNvPr id="3" name="Espaço Reservado para Conteúdo 2"/>
          <p:cNvSpPr>
            <a:spLocks noGrp="1"/>
          </p:cNvSpPr>
          <p:nvPr>
            <p:ph idx="1"/>
          </p:nvPr>
        </p:nvSpPr>
        <p:spPr>
          <a:xfrm>
            <a:off x="457200" y="2326028"/>
            <a:ext cx="8229600" cy="438912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pt-BR" dirty="0" smtClean="0"/>
              <a:t>Esse texto relata que um homem possuía a esposa de seu pai, um tipo de fornicação tal que nem mesmo os </a:t>
            </a:r>
            <a:r>
              <a:rPr lang="pt-BR" i="1" dirty="0" smtClean="0">
                <a:effectLst>
                  <a:outerShdw blurRad="38100" dist="38100" dir="2700000" algn="tl">
                    <a:srgbClr val="000000">
                      <a:alpha val="43137"/>
                    </a:srgbClr>
                  </a:outerShdw>
                </a:effectLst>
              </a:rPr>
              <a:t>gentios falavam </a:t>
            </a:r>
            <a:r>
              <a:rPr lang="pt-BR" dirty="0" smtClean="0"/>
              <a:t>dele.</a:t>
            </a:r>
          </a:p>
          <a:p>
            <a:endParaRPr lang="pt-BR" dirty="0" smtClean="0"/>
          </a:p>
          <a:p>
            <a:r>
              <a:rPr lang="pt-BR" dirty="0" smtClean="0"/>
              <a:t>A NVI traz “que </a:t>
            </a:r>
            <a:r>
              <a:rPr lang="pt-BR" u="sng" dirty="0" smtClean="0"/>
              <a:t>não ocorre </a:t>
            </a:r>
            <a:r>
              <a:rPr lang="pt-BR" dirty="0" smtClean="0"/>
              <a:t>entre os pagãos...” ISSO É UMA MENTIRA ÓBVIA! </a:t>
            </a:r>
          </a:p>
          <a:p>
            <a:pPr algn="ctr">
              <a:buNone/>
            </a:pPr>
            <a:r>
              <a:rPr lang="pt-BR" dirty="0" smtClean="0"/>
              <a:t>	</a:t>
            </a:r>
            <a:r>
              <a:rPr lang="pt-BR" i="1" dirty="0" smtClean="0"/>
              <a:t>Por toda parte se ouve que há imoralidade entre vocês, imoralidade que não ocorre nem entre os pagãos, ao</a:t>
            </a:r>
          </a:p>
          <a:p>
            <a:pPr algn="ctr">
              <a:buNone/>
            </a:pPr>
            <a:r>
              <a:rPr lang="pt-BR" i="1" dirty="0" smtClean="0"/>
              <a:t>	ponto de um de vocês possuir a mulher de seu pai. </a:t>
            </a:r>
            <a:r>
              <a:rPr lang="pt-BR" dirty="0" smtClean="0"/>
              <a:t>NVI</a:t>
            </a:r>
          </a:p>
          <a:p>
            <a:pPr>
              <a:buNone/>
            </a:pPr>
            <a:endParaRPr lang="pt-BR" dirty="0" smtClean="0"/>
          </a:p>
          <a:p>
            <a:r>
              <a:rPr lang="pt-BR" dirty="0" smtClean="0"/>
              <a:t>A NVI trocou a palavra fornicação (pecado sexual) pela palavra imoralidade.</a:t>
            </a:r>
          </a:p>
          <a:p>
            <a:endParaRPr lang="pt-BR" dirty="0" smtClean="0"/>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928678"/>
            <a:ext cx="8229600" cy="78581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pt-BR" dirty="0" smtClean="0"/>
              <a:t>João 6:47 (</a:t>
            </a:r>
            <a:r>
              <a:rPr lang="el-GR" dirty="0" smtClean="0"/>
              <a:t>πιστευων εις εμε</a:t>
            </a:r>
            <a:r>
              <a:rPr lang="pt-BR" dirty="0" smtClean="0"/>
              <a:t>)</a:t>
            </a:r>
            <a:endParaRPr lang="pt-BR" dirty="0"/>
          </a:p>
        </p:txBody>
      </p:sp>
      <p:sp>
        <p:nvSpPr>
          <p:cNvPr id="3" name="Espaço Reservado para Conteúdo 2"/>
          <p:cNvSpPr>
            <a:spLocks noGrp="1"/>
          </p:cNvSpPr>
          <p:nvPr>
            <p:ph idx="1"/>
          </p:nvPr>
        </p:nvSpPr>
        <p:spPr>
          <a:xfrm>
            <a:off x="485804" y="1785926"/>
            <a:ext cx="8229600" cy="4643470"/>
          </a:xfrm>
        </p:spPr>
        <p:style>
          <a:lnRef idx="1">
            <a:schemeClr val="accent3"/>
          </a:lnRef>
          <a:fillRef idx="2">
            <a:schemeClr val="accent3"/>
          </a:fillRef>
          <a:effectRef idx="1">
            <a:schemeClr val="accent3"/>
          </a:effectRef>
          <a:fontRef idx="minor">
            <a:schemeClr val="dk1"/>
          </a:fontRef>
        </p:style>
        <p:txBody>
          <a:bodyPr/>
          <a:lstStyle/>
          <a:p>
            <a:pPr>
              <a:buNone/>
            </a:pPr>
            <a:r>
              <a:rPr lang="pt-BR" b="1" baseline="30000" dirty="0" smtClean="0"/>
              <a:t> </a:t>
            </a:r>
          </a:p>
          <a:p>
            <a:r>
              <a:rPr lang="pt-BR" b="1" dirty="0" smtClean="0"/>
              <a:t>Na verdade, na verdade vos digo que aquele que crê em mim tem a vida eterna. ACF</a:t>
            </a:r>
          </a:p>
          <a:p>
            <a:endParaRPr lang="pt-BR" b="1" dirty="0" smtClean="0"/>
          </a:p>
          <a:p>
            <a:r>
              <a:rPr lang="pt-BR" b="1" dirty="0" smtClean="0"/>
              <a:t>Asseguro-lhes que aquele que crê </a:t>
            </a:r>
            <a:r>
              <a:rPr lang="pt-BR" sz="3200" b="1" dirty="0" smtClean="0"/>
              <a:t>?__?</a:t>
            </a:r>
            <a:r>
              <a:rPr lang="pt-BR" b="1" dirty="0" smtClean="0"/>
              <a:t> tem a vida eterna. NVI</a:t>
            </a:r>
          </a:p>
          <a:p>
            <a:endParaRPr lang="pt-BR" b="1" dirty="0" smtClean="0"/>
          </a:p>
          <a:p>
            <a:r>
              <a:rPr lang="pt-BR" b="1" dirty="0" smtClean="0"/>
              <a:t>Problema: porta aberta para o </a:t>
            </a:r>
            <a:r>
              <a:rPr lang="pt-BR" sz="4000" b="1" dirty="0" smtClean="0"/>
              <a:t>Universalismo</a:t>
            </a:r>
            <a:r>
              <a:rPr lang="pt-BR" b="1" dirty="0" smtClean="0"/>
              <a:t>.</a:t>
            </a:r>
          </a:p>
          <a:p>
            <a:endParaRPr lang="pt-BR" b="1" dirty="0" smtClean="0"/>
          </a:p>
          <a:p>
            <a:endParaRPr lang="pt-BR" b="1" dirty="0" smtClean="0"/>
          </a:p>
          <a:p>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00116"/>
            <a:ext cx="8229600" cy="11430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pt-BR" dirty="0" smtClean="0"/>
              <a:t>João 7:53 – 8:11 (Mulher Adúltera)</a:t>
            </a:r>
            <a:endParaRPr lang="pt-BR" dirty="0"/>
          </a:p>
        </p:txBody>
      </p:sp>
      <p:sp>
        <p:nvSpPr>
          <p:cNvPr id="3" name="Espaço Reservado para Conteúdo 2"/>
          <p:cNvSpPr>
            <a:spLocks noGrp="1"/>
          </p:cNvSpPr>
          <p:nvPr>
            <p:ph idx="1"/>
          </p:nvPr>
        </p:nvSpPr>
        <p:spPr>
          <a:xfrm>
            <a:off x="457200" y="2254590"/>
            <a:ext cx="8229600" cy="4389120"/>
          </a:xfrm>
        </p:spPr>
        <p:style>
          <a:lnRef idx="1">
            <a:schemeClr val="accent6"/>
          </a:lnRef>
          <a:fillRef idx="3">
            <a:schemeClr val="accent6"/>
          </a:fillRef>
          <a:effectRef idx="2">
            <a:schemeClr val="accent6"/>
          </a:effectRef>
          <a:fontRef idx="minor">
            <a:schemeClr val="lt1"/>
          </a:fontRef>
        </p:style>
        <p:txBody>
          <a:bodyPr>
            <a:normAutofit fontScale="92500"/>
          </a:bodyPr>
          <a:lstStyle/>
          <a:p>
            <a:pPr algn="ctr"/>
            <a:endParaRPr lang="pt-BR" sz="2800" dirty="0" smtClean="0"/>
          </a:p>
          <a:p>
            <a:pPr algn="ctr"/>
            <a:r>
              <a:rPr lang="pt-BR" sz="3200" dirty="0" smtClean="0">
                <a:solidFill>
                  <a:schemeClr val="tx1"/>
                </a:solidFill>
              </a:rPr>
              <a:t>A NVI indica por meio de nota...</a:t>
            </a:r>
          </a:p>
          <a:p>
            <a:pPr algn="ctr">
              <a:buNone/>
            </a:pPr>
            <a:endParaRPr lang="pt-BR" sz="3200" dirty="0" smtClean="0">
              <a:solidFill>
                <a:schemeClr val="tx1"/>
              </a:solidFill>
            </a:endParaRPr>
          </a:p>
          <a:p>
            <a:pPr algn="ctr">
              <a:buFont typeface="Wingdings" pitchFamily="2" charset="2"/>
              <a:buChar char="Ø"/>
            </a:pPr>
            <a:r>
              <a:rPr lang="pt-BR" sz="3200" dirty="0" smtClean="0">
                <a:solidFill>
                  <a:schemeClr val="tx1"/>
                </a:solidFill>
              </a:rPr>
              <a:t>	Muitos manuscritos não trazem João 7.53-8.11; outros manuscritos deslocam o texto.</a:t>
            </a:r>
          </a:p>
          <a:p>
            <a:pPr algn="ctr">
              <a:buNone/>
            </a:pPr>
            <a:endParaRPr lang="pt-BR" sz="3200" dirty="0" smtClean="0">
              <a:solidFill>
                <a:schemeClr val="tx1"/>
              </a:solidFill>
            </a:endParaRPr>
          </a:p>
          <a:p>
            <a:pPr algn="ctr">
              <a:buFont typeface="Wingdings" pitchFamily="2" charset="2"/>
              <a:buChar char="Ø"/>
            </a:pPr>
            <a:r>
              <a:rPr lang="pt-BR" sz="3200" dirty="0" smtClean="0">
                <a:solidFill>
                  <a:schemeClr val="tx1"/>
                </a:solidFill>
              </a:rPr>
              <a:t>Agostinho e Ambrósio (Pais da Igreja) reconhecem que esta passagem é autêntica.</a:t>
            </a:r>
            <a:endParaRPr lang="pt-BR" sz="3200" dirty="0">
              <a:solidFill>
                <a:schemeClr val="tx1"/>
              </a:solidFill>
            </a:endParaRP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71546"/>
            <a:ext cx="8229600" cy="775542"/>
          </a:xfrm>
          <a:solidFill>
            <a:schemeClr val="bg2">
              <a:lumMod val="50000"/>
            </a:schemeClr>
          </a:solidFill>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pt-BR" dirty="0" smtClean="0"/>
              <a:t>BÍBLIA THOMPSON</a:t>
            </a:r>
            <a:endParaRPr lang="pt-BR" dirty="0"/>
          </a:p>
        </p:txBody>
      </p:sp>
      <p:sp>
        <p:nvSpPr>
          <p:cNvPr id="3" name="Espaço Reservado para Conteúdo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pPr algn="ctr"/>
            <a:r>
              <a:rPr lang="pt-BR" sz="3600" dirty="0" smtClean="0">
                <a:solidFill>
                  <a:schemeClr val="tx1"/>
                </a:solidFill>
              </a:rPr>
              <a:t>Apresenta um texto híbrido. </a:t>
            </a:r>
          </a:p>
          <a:p>
            <a:pPr algn="ctr"/>
            <a:r>
              <a:rPr lang="pt-BR" sz="3600" dirty="0" smtClean="0">
                <a:solidFill>
                  <a:schemeClr val="tx1"/>
                </a:solidFill>
              </a:rPr>
              <a:t>Também coloca entre parênteses </a:t>
            </a:r>
          </a:p>
          <a:p>
            <a:pPr algn="ctr">
              <a:buNone/>
            </a:pPr>
            <a:r>
              <a:rPr lang="pt-BR" sz="3600" dirty="0" smtClean="0">
                <a:solidFill>
                  <a:schemeClr val="tx1"/>
                </a:solidFill>
              </a:rPr>
              <a:t>	</a:t>
            </a:r>
            <a:r>
              <a:rPr lang="pt-BR" sz="3600" dirty="0" err="1" smtClean="0">
                <a:solidFill>
                  <a:schemeClr val="tx1"/>
                </a:solidFill>
              </a:rPr>
              <a:t>Jo</a:t>
            </a:r>
            <a:r>
              <a:rPr lang="pt-BR" sz="3600" dirty="0" smtClean="0">
                <a:solidFill>
                  <a:schemeClr val="tx1"/>
                </a:solidFill>
              </a:rPr>
              <a:t>.7:53 – 8:11</a:t>
            </a:r>
          </a:p>
          <a:p>
            <a:pPr algn="ctr"/>
            <a:r>
              <a:rPr lang="pt-BR" sz="3600" dirty="0" smtClean="0">
                <a:solidFill>
                  <a:schemeClr val="tx1"/>
                </a:solidFill>
              </a:rPr>
              <a:t>No entanto, marca de </a:t>
            </a:r>
            <a:r>
              <a:rPr lang="pt-BR" sz="3600" dirty="0" smtClean="0">
                <a:solidFill>
                  <a:srgbClr val="FF0000"/>
                </a:solidFill>
                <a:effectLst>
                  <a:outerShdw blurRad="38100" dist="38100" dir="2700000" algn="tl">
                    <a:srgbClr val="000000">
                      <a:alpha val="43137"/>
                    </a:srgbClr>
                  </a:outerShdw>
                </a:effectLst>
              </a:rPr>
              <a:t>vermelho</a:t>
            </a:r>
            <a:r>
              <a:rPr lang="pt-BR" sz="3600" dirty="0" smtClean="0">
                <a:solidFill>
                  <a:schemeClr val="tx1"/>
                </a:solidFill>
                <a:effectLst>
                  <a:outerShdw blurRad="38100" dist="38100" dir="2700000" algn="tl">
                    <a:srgbClr val="000000">
                      <a:alpha val="43137"/>
                    </a:srgbClr>
                  </a:outerShdw>
                </a:effectLst>
              </a:rPr>
              <a:t> </a:t>
            </a:r>
            <a:r>
              <a:rPr lang="pt-BR" sz="3600" dirty="0" smtClean="0">
                <a:solidFill>
                  <a:schemeClr val="tx1"/>
                </a:solidFill>
              </a:rPr>
              <a:t>as palavras de Jesus que eles acreditam não existirem ou duvidam seriamente serem verdadeiras!</a:t>
            </a:r>
            <a:endParaRPr lang="pt-BR" sz="3600" dirty="0">
              <a:solidFill>
                <a:schemeClr val="tx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857224" y="428604"/>
            <a:ext cx="7500990"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71472" y="571480"/>
            <a:ext cx="8229600" cy="724648"/>
          </a:xfrm>
        </p:spPr>
        <p:txBody>
          <a:bodyPr>
            <a:normAutofit fontScale="90000"/>
          </a:bodyPr>
          <a:lstStyle/>
          <a:p>
            <a:pPr algn="ctr"/>
            <a:r>
              <a:rPr lang="pt-BR" dirty="0" smtClean="0">
                <a:solidFill>
                  <a:srgbClr val="FFFF00"/>
                </a:solidFill>
              </a:rPr>
              <a:t>Mc.16:9-20</a:t>
            </a:r>
            <a:endParaRPr lang="pt-BR" dirty="0">
              <a:solidFill>
                <a:srgbClr val="FFFF00"/>
              </a:solidFill>
            </a:endParaRPr>
          </a:p>
        </p:txBody>
      </p:sp>
      <p:sp>
        <p:nvSpPr>
          <p:cNvPr id="3" name="Espaço Reservado para Conteúdo 2"/>
          <p:cNvSpPr>
            <a:spLocks noGrp="1"/>
          </p:cNvSpPr>
          <p:nvPr>
            <p:ph idx="1"/>
          </p:nvPr>
        </p:nvSpPr>
        <p:spPr>
          <a:xfrm>
            <a:off x="457200" y="1428736"/>
            <a:ext cx="8229600" cy="50720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pt-BR" sz="2800" dirty="0" smtClean="0"/>
              <a:t>Aqui é introduzida uma séria aberração. A UBS coloca esses versos em colchetes duplos [[   ]] significando que os versos são considerados adições posteriormente feitas ao texto. Assim afirmam que o texto de Marcos termina em 16:8 “porque temiam”. </a:t>
            </a:r>
          </a:p>
          <a:p>
            <a:endParaRPr lang="pt-BR" sz="2800" dirty="0" smtClean="0"/>
          </a:p>
          <a:p>
            <a:r>
              <a:rPr lang="pt-BR" sz="2800" dirty="0" smtClean="0"/>
              <a:t>A NVI coloca uma nota dizendo </a:t>
            </a:r>
            <a:r>
              <a:rPr lang="pt-BR" sz="2800" i="1" dirty="0" smtClean="0"/>
              <a:t>“Alguns manuscritos antigos não trazem os versículos 9-20, outros manuscritos do evangelho de Marcos, apresentam finais diferentes.”</a:t>
            </a:r>
            <a:endParaRPr lang="pt-BR" sz="2800" i="1"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014" y="71414"/>
            <a:ext cx="606896" cy="578248"/>
          </a:xfrm>
          <a:prstGeom prst="rect">
            <a:avLst/>
          </a:prstGeom>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2173</TotalTime>
  <Words>5096</Words>
  <Application>Microsoft Office PowerPoint</Application>
  <PresentationFormat>Apresentação na tela (4:3)</PresentationFormat>
  <Paragraphs>483</Paragraphs>
  <Slides>104</Slides>
  <Notes>6</Notes>
  <HiddenSlides>0</HiddenSlides>
  <MMClips>2</MMClips>
  <ScaleCrop>false</ScaleCrop>
  <HeadingPairs>
    <vt:vector size="4" baseType="variant">
      <vt:variant>
        <vt:lpstr>Tema</vt:lpstr>
      </vt:variant>
      <vt:variant>
        <vt:i4>1</vt:i4>
      </vt:variant>
      <vt:variant>
        <vt:lpstr>Títulos de slides</vt:lpstr>
      </vt:variant>
      <vt:variant>
        <vt:i4>104</vt:i4>
      </vt:variant>
    </vt:vector>
  </HeadingPairs>
  <TitlesOfParts>
    <vt:vector size="105" baseType="lpstr">
      <vt:lpstr>Fluxo</vt:lpstr>
      <vt:lpstr>Slide 1</vt:lpstr>
      <vt:lpstr>Slide 2</vt:lpstr>
      <vt:lpstr>Slide 3</vt:lpstr>
      <vt:lpstr> O céu e a terra  passarão, mas as   minhas palavras   não hão de passar.  Mt.24:35 (ACF) </vt:lpstr>
      <vt:lpstr>Como a Bíblia chegou até nós?</vt:lpstr>
      <vt:lpstr>História da Bíblia Isaías 40:8</vt:lpstr>
      <vt:lpstr>Que garantia nós temos?</vt:lpstr>
      <vt:lpstr>Combatendo o bom combate  com a Bíblia fiel</vt:lpstr>
      <vt:lpstr>Slide 9</vt:lpstr>
      <vt:lpstr>Slide 10</vt:lpstr>
      <vt:lpstr>1ª RAZÃO</vt:lpstr>
      <vt:lpstr>Origem do texto Receptus</vt:lpstr>
      <vt:lpstr>Evidência Geográfica</vt:lpstr>
      <vt:lpstr>Autógrafos </vt:lpstr>
      <vt:lpstr>Slide 15</vt:lpstr>
      <vt:lpstr>Slide 16</vt:lpstr>
      <vt:lpstr>Slide 17</vt:lpstr>
      <vt:lpstr>Origem dos autógrafos</vt:lpstr>
      <vt:lpstr>Slide 19</vt:lpstr>
      <vt:lpstr>Slide 20</vt:lpstr>
      <vt:lpstr>2ª RAZÃO</vt:lpstr>
      <vt:lpstr>Missões e Texto Recebido</vt:lpstr>
      <vt:lpstr>Slide 23</vt:lpstr>
      <vt:lpstr>Slide 24</vt:lpstr>
      <vt:lpstr>3ª RAZÃO</vt:lpstr>
      <vt:lpstr>Slide 26</vt:lpstr>
      <vt:lpstr>Slide 27</vt:lpstr>
      <vt:lpstr>Slide 28</vt:lpstr>
      <vt:lpstr>Os pais do TEXTO CRÍTICO</vt:lpstr>
      <vt:lpstr>Slide 30</vt:lpstr>
      <vt:lpstr>Slide 31</vt:lpstr>
      <vt:lpstr>Slide 32</vt:lpstr>
      <vt:lpstr>Slide 33</vt:lpstr>
      <vt:lpstr>Slide 34</vt:lpstr>
      <vt:lpstr>Slide 35</vt:lpstr>
      <vt:lpstr>BASES DO TEXTO CRÍTICO</vt:lpstr>
      <vt:lpstr>Textos Críticos: Códice Vaticanus- Rasura em Mateus 16:20</vt:lpstr>
      <vt:lpstr>Slide 38</vt:lpstr>
      <vt:lpstr>       </vt:lpstr>
      <vt:lpstr>Testemunho dos “Pais” da Igreja</vt:lpstr>
      <vt:lpstr>Slide 41</vt:lpstr>
      <vt:lpstr>OS PAIS DO TEXTO CRÍTICO</vt:lpstr>
      <vt:lpstr>Slide 43</vt:lpstr>
      <vt:lpstr>Slide 44</vt:lpstr>
      <vt:lpstr>Slide 45</vt:lpstr>
      <vt:lpstr>4ª RAZÃO</vt:lpstr>
      <vt:lpstr>MÉTODOS DE TRADUÇÃO</vt:lpstr>
      <vt:lpstr>Mt.1:25</vt:lpstr>
      <vt:lpstr>O Novo Testamento - 1681</vt:lpstr>
      <vt:lpstr>Slide 50</vt:lpstr>
      <vt:lpstr>Novo testamento grego de Stephanus - 1550</vt:lpstr>
      <vt:lpstr>Slide 52</vt:lpstr>
      <vt:lpstr>Slide 53</vt:lpstr>
      <vt:lpstr>Exemplos – Mt.1:25</vt:lpstr>
      <vt:lpstr>  O pai de “A Mensagem”</vt:lpstr>
      <vt:lpstr>A Mensagem da A Mensagem</vt:lpstr>
      <vt:lpstr>Slide 57</vt:lpstr>
      <vt:lpstr>Em cima e em baixo</vt:lpstr>
      <vt:lpstr>Mt.6:9-13 – (A Mensagem) </vt:lpstr>
      <vt:lpstr>O pior ainda está para vir!</vt:lpstr>
      <vt:lpstr>Argumentos a favor das traduções modernas</vt:lpstr>
      <vt:lpstr>Por que rejeitamos a Equivalência Dinâmica</vt:lpstr>
      <vt:lpstr>Slide 63</vt:lpstr>
      <vt:lpstr>Bases para uma boa tradução</vt:lpstr>
      <vt:lpstr>The Voice – A Voz (de quem?)</vt:lpstr>
      <vt:lpstr>Darrell Bock</vt:lpstr>
      <vt:lpstr>CADA VERSÃO SE DIGNA SER A MELHOR E  MAIS CLARA APRESENTAÇÃO DA BÍBLIA.</vt:lpstr>
      <vt:lpstr>Bíblia do THALLES</vt:lpstr>
      <vt:lpstr>5ª RAZÃO</vt:lpstr>
      <vt:lpstr>Modernos textos em Grego</vt:lpstr>
      <vt:lpstr>Perigo nos seminários evangélicos</vt:lpstr>
      <vt:lpstr>Editores do moderno texto</vt:lpstr>
      <vt:lpstr>Editores do moderno texto</vt:lpstr>
      <vt:lpstr>Editores do moderno texto</vt:lpstr>
      <vt:lpstr>Editores do moderno texto</vt:lpstr>
      <vt:lpstr>Declarações de Bratcher</vt:lpstr>
      <vt:lpstr>Slide 77</vt:lpstr>
      <vt:lpstr>Bíblias TR para o português</vt:lpstr>
      <vt:lpstr>Bíblias TC para o português</vt:lpstr>
      <vt:lpstr>Almeida Atualizada?</vt:lpstr>
      <vt:lpstr>NVI – Nova Versão Internacional</vt:lpstr>
      <vt:lpstr>NVI &amp; SEPTUAGINTA</vt:lpstr>
      <vt:lpstr>Slide 83</vt:lpstr>
      <vt:lpstr>Slide 84</vt:lpstr>
      <vt:lpstr>Slide 85</vt:lpstr>
      <vt:lpstr>Jesus é desprezado completamente</vt:lpstr>
      <vt:lpstr>Organograma do mal</vt:lpstr>
      <vt:lpstr>Por que devemos rejeitar?</vt:lpstr>
      <vt:lpstr>ASSOCIAÇÕES INACEITÁVEIS!</vt:lpstr>
      <vt:lpstr>E o que isso tem a ver?</vt:lpstr>
      <vt:lpstr>Resultado:</vt:lpstr>
      <vt:lpstr> Antigo Testamento</vt:lpstr>
      <vt:lpstr>Nova perVersão Internacional</vt:lpstr>
      <vt:lpstr>Almeida Corrigida Fiel</vt:lpstr>
      <vt:lpstr>1 Co.5:1 (ονομαζεται)</vt:lpstr>
      <vt:lpstr>João 6:47 (πιστευων εις εμε)</vt:lpstr>
      <vt:lpstr>João 7:53 – 8:11 (Mulher Adúltera)</vt:lpstr>
      <vt:lpstr>BÍBLIA THOMPSON</vt:lpstr>
      <vt:lpstr>Mc.16:9-20</vt:lpstr>
      <vt:lpstr>        O TEXTO ADULTERADO</vt:lpstr>
      <vt:lpstr>O TEXTO CORRETO</vt:lpstr>
      <vt:lpstr>Bíblia Ryrie</vt:lpstr>
      <vt:lpstr>Evidência </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diferença faz?</dc:title>
  <dc:creator>Victor</dc:creator>
  <cp:lastModifiedBy>Victor</cp:lastModifiedBy>
  <cp:revision>400</cp:revision>
  <dcterms:created xsi:type="dcterms:W3CDTF">2016-12-11T01:43:18Z</dcterms:created>
  <dcterms:modified xsi:type="dcterms:W3CDTF">2017-02-25T01:22:21Z</dcterms:modified>
</cp:coreProperties>
</file>